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9" r:id="rId2"/>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76" autoAdjust="0"/>
    <p:restoredTop sz="96595" autoAdjust="0"/>
  </p:normalViewPr>
  <p:slideViewPr>
    <p:cSldViewPr>
      <p:cViewPr varScale="1">
        <p:scale>
          <a:sx n="67" d="100"/>
          <a:sy n="67" d="100"/>
        </p:scale>
        <p:origin x="-136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server1\Plant1_Common\Monika\Monika\Kaizen%20Feb\New%20Microsoft%20Excel%20Work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Production</a:t>
            </a:r>
            <a:r>
              <a:rPr lang="en-US" baseline="0" dirty="0" smtClean="0"/>
              <a:t> in per shift</a:t>
            </a:r>
            <a:r>
              <a:rPr lang="en-US" dirty="0" smtClean="0"/>
              <a:t>.</a:t>
            </a:r>
            <a:endParaRPr lang="en-US" dirty="0"/>
          </a:p>
        </c:rich>
      </c:tx>
      <c:layout/>
      <c:overlay val="0"/>
    </c:title>
    <c:autoTitleDeleted val="0"/>
    <c:plotArea>
      <c:layout/>
      <c:barChart>
        <c:barDir val="col"/>
        <c:grouping val="clustered"/>
        <c:varyColors val="0"/>
        <c:ser>
          <c:idx val="0"/>
          <c:order val="0"/>
          <c:tx>
            <c:strRef>
              <c:f>Sheet1!$D$17</c:f>
              <c:strCache>
                <c:ptCount val="1"/>
                <c:pt idx="0">
                  <c:v>In Nos.</c:v>
                </c:pt>
              </c:strCache>
            </c:strRef>
          </c:tx>
          <c:spPr>
            <a:solidFill>
              <a:schemeClr val="accent4">
                <a:lumMod val="60000"/>
                <a:lumOff val="40000"/>
              </a:schemeClr>
            </a:solidFill>
          </c:spPr>
          <c:invertIfNegative val="0"/>
          <c:dPt>
            <c:idx val="0"/>
            <c:invertIfNegative val="0"/>
            <c:bubble3D val="0"/>
            <c:spPr>
              <a:solidFill>
                <a:srgbClr val="C00000"/>
              </a:solidFill>
            </c:spPr>
          </c:dPt>
          <c:dPt>
            <c:idx val="1"/>
            <c:invertIfNegative val="0"/>
            <c:bubble3D val="0"/>
            <c:spPr>
              <a:solidFill>
                <a:srgbClr val="00B050"/>
              </a:solidFill>
            </c:spPr>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Sheet1!$E$16:$F$16</c:f>
              <c:strCache>
                <c:ptCount val="2"/>
                <c:pt idx="0">
                  <c:v>Before</c:v>
                </c:pt>
                <c:pt idx="1">
                  <c:v>After </c:v>
                </c:pt>
              </c:strCache>
            </c:strRef>
          </c:cat>
          <c:val>
            <c:numRef>
              <c:f>Sheet1!$E$17:$F$17</c:f>
              <c:numCache>
                <c:formatCode>General</c:formatCode>
                <c:ptCount val="2"/>
                <c:pt idx="0">
                  <c:v>180</c:v>
                </c:pt>
                <c:pt idx="1">
                  <c:v>1160</c:v>
                </c:pt>
              </c:numCache>
            </c:numRef>
          </c:val>
        </c:ser>
        <c:dLbls>
          <c:showLegendKey val="0"/>
          <c:showVal val="0"/>
          <c:showCatName val="0"/>
          <c:showSerName val="0"/>
          <c:showPercent val="0"/>
          <c:showBubbleSize val="0"/>
        </c:dLbls>
        <c:gapWidth val="144"/>
        <c:overlap val="-4"/>
        <c:axId val="76615040"/>
        <c:axId val="76625024"/>
      </c:barChart>
      <c:catAx>
        <c:axId val="76615040"/>
        <c:scaling>
          <c:orientation val="minMax"/>
        </c:scaling>
        <c:delete val="0"/>
        <c:axPos val="b"/>
        <c:numFmt formatCode="General" sourceLinked="0"/>
        <c:majorTickMark val="out"/>
        <c:minorTickMark val="none"/>
        <c:tickLblPos val="nextTo"/>
        <c:crossAx val="76625024"/>
        <c:crosses val="autoZero"/>
        <c:auto val="1"/>
        <c:lblAlgn val="ctr"/>
        <c:lblOffset val="100"/>
        <c:noMultiLvlLbl val="0"/>
      </c:catAx>
      <c:valAx>
        <c:axId val="76625024"/>
        <c:scaling>
          <c:orientation val="minMax"/>
        </c:scaling>
        <c:delete val="0"/>
        <c:axPos val="l"/>
        <c:majorGridlines/>
        <c:numFmt formatCode="General" sourceLinked="1"/>
        <c:majorTickMark val="out"/>
        <c:minorTickMark val="none"/>
        <c:tickLblPos val="nextTo"/>
        <c:crossAx val="76615040"/>
        <c:crosses val="autoZero"/>
        <c:crossBetween val="between"/>
      </c:valAx>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850444" y="0"/>
            <a:ext cx="2945659" cy="493633"/>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931863" y="741363"/>
            <a:ext cx="4933950" cy="3700462"/>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79768" y="4689515"/>
            <a:ext cx="5438140" cy="4442699"/>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377316"/>
            <a:ext cx="2945659" cy="493633"/>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850444" y="9377316"/>
            <a:ext cx="2945659" cy="493633"/>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xfrm>
            <a:off x="1185863" y="1255713"/>
            <a:ext cx="4521200" cy="3392487"/>
          </a:xfrm>
          <a:ln/>
        </p:spPr>
      </p:sp>
      <p:sp>
        <p:nvSpPr>
          <p:cNvPr id="103427" name="Notes Placeholder 2"/>
          <p:cNvSpPr>
            <a:spLocks noGrp="1"/>
          </p:cNvSpPr>
          <p:nvPr>
            <p:ph type="body" idx="1"/>
          </p:nvPr>
        </p:nvSpPr>
        <p:spPr>
          <a:noFill/>
          <a:ln/>
        </p:spPr>
        <p:txBody>
          <a:bodyPr/>
          <a:lstStyle/>
          <a:p>
            <a:endParaRPr lang="en-US" altLang="en-US" dirty="0" smtClean="0"/>
          </a:p>
        </p:txBody>
      </p:sp>
      <p:sp>
        <p:nvSpPr>
          <p:cNvPr id="103428" name="Slide Number Placeholder 3"/>
          <p:cNvSpPr>
            <a:spLocks noGrp="1"/>
          </p:cNvSpPr>
          <p:nvPr>
            <p:ph type="sldNum" sz="quarter" idx="5"/>
          </p:nvPr>
        </p:nvSpPr>
        <p:spPr>
          <a:noFill/>
        </p:spPr>
        <p:txBody>
          <a:bodyPr/>
          <a:lstStyle/>
          <a:p>
            <a:fld id="{BE6390EE-7199-453E-BA4A-0081D64B7242}" type="slidenum">
              <a:rPr lang="en-IN" altLang="en-US" smtClean="0">
                <a:solidFill>
                  <a:srgbClr val="000000"/>
                </a:solidFill>
              </a:rPr>
              <a:pPr/>
              <a:t>1</a:t>
            </a:fld>
            <a:endParaRPr lang="en-IN" altLang="en-US" smtClean="0">
              <a:solidFill>
                <a:srgbClr val="000000"/>
              </a:solidFill>
            </a:endParaRPr>
          </a:p>
        </p:txBody>
      </p:sp>
    </p:spTree>
    <p:extLst>
      <p:ext uri="{BB962C8B-B14F-4D97-AF65-F5344CB8AC3E}">
        <p14:creationId xmlns:p14="http://schemas.microsoft.com/office/powerpoint/2010/main" val="3411875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3.jpeg"/><Relationship Id="rId5" Type="http://schemas.microsoft.com/office/2007/relationships/hdphoto" Target="../media/hdphoto1.wdp"/><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Picture 9" descr="adv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82" y="159496"/>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5" name="Straight Connector 84"/>
          <p:cNvCxnSpPr/>
          <p:nvPr/>
        </p:nvCxnSpPr>
        <p:spPr>
          <a:xfrm>
            <a:off x="40257" y="6441232"/>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7" name="Rectangle 40"/>
          <p:cNvSpPr>
            <a:spLocks noChangeArrowheads="1"/>
          </p:cNvSpPr>
          <p:nvPr/>
        </p:nvSpPr>
        <p:spPr bwMode="auto">
          <a:xfrm>
            <a:off x="3093021" y="802432"/>
            <a:ext cx="5786437" cy="381000"/>
          </a:xfrm>
          <a:prstGeom prst="rect">
            <a:avLst/>
          </a:prstGeom>
          <a:noFill/>
          <a:ln w="9525">
            <a:solidFill>
              <a:schemeClr val="tx1"/>
            </a:solidFill>
            <a:miter lim="800000"/>
            <a:headEnd/>
            <a:tailEnd/>
          </a:ln>
        </p:spPr>
        <p:txBody>
          <a:bodyPr wrap="none"/>
          <a:lstStyle/>
          <a:p>
            <a:pPr>
              <a:defRPr/>
            </a:pPr>
            <a:r>
              <a:rPr lang="en-US" sz="1050" b="1" dirty="0" smtClean="0">
                <a:solidFill>
                  <a:srgbClr val="0033CC"/>
                </a:solidFill>
                <a:latin typeface="Calibri" pitchFamily="34" charset="0"/>
                <a:cs typeface="Calibri" pitchFamily="34" charset="0"/>
              </a:rPr>
              <a:t>IDEA : A319 /A267 Tensioner Assembly Setting on Same Fixture  </a:t>
            </a:r>
            <a:r>
              <a:rPr lang="en-US" sz="1050" b="1" dirty="0" smtClean="0">
                <a:latin typeface="Calibri" pitchFamily="34" charset="0"/>
                <a:cs typeface="Calibri" pitchFamily="34" charset="0"/>
              </a:rPr>
              <a:t> </a:t>
            </a:r>
            <a:endParaRPr lang="en-US" altLang="en-US" sz="1050" dirty="0">
              <a:latin typeface="Calibri" pitchFamily="34" charset="0"/>
              <a:cs typeface="Calibri" pitchFamily="34" charset="0"/>
            </a:endParaRPr>
          </a:p>
        </p:txBody>
      </p:sp>
      <p:sp>
        <p:nvSpPr>
          <p:cNvPr id="88" name="Rectangle 2"/>
          <p:cNvSpPr>
            <a:spLocks noChangeArrowheads="1"/>
          </p:cNvSpPr>
          <p:nvPr/>
        </p:nvSpPr>
        <p:spPr bwMode="auto">
          <a:xfrm>
            <a:off x="46607" y="116632"/>
            <a:ext cx="883285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90" name="Rectangle 3"/>
          <p:cNvSpPr>
            <a:spLocks noChangeArrowheads="1"/>
          </p:cNvSpPr>
          <p:nvPr/>
        </p:nvSpPr>
        <p:spPr bwMode="auto">
          <a:xfrm>
            <a:off x="46607" y="116632"/>
            <a:ext cx="144780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91" name="Rectangle 4"/>
          <p:cNvSpPr>
            <a:spLocks noChangeArrowheads="1"/>
          </p:cNvSpPr>
          <p:nvPr/>
        </p:nvSpPr>
        <p:spPr bwMode="auto">
          <a:xfrm>
            <a:off x="1494408" y="1166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NO :- </a:t>
            </a:r>
            <a:r>
              <a:rPr lang="en-US" sz="1050" dirty="0">
                <a:solidFill>
                  <a:prstClr val="black"/>
                </a:solidFill>
                <a:latin typeface="Calibri" pitchFamily="34" charset="0"/>
                <a:cs typeface="Calibri" pitchFamily="34" charset="0"/>
              </a:rPr>
              <a:t>01</a:t>
            </a:r>
            <a:endParaRPr lang="en-US" sz="1050" dirty="0">
              <a:solidFill>
                <a:srgbClr val="0033CC"/>
              </a:solidFill>
              <a:latin typeface="Calibri" pitchFamily="34" charset="0"/>
              <a:cs typeface="Calibri" pitchFamily="34" charset="0"/>
            </a:endParaRPr>
          </a:p>
        </p:txBody>
      </p:sp>
      <p:sp>
        <p:nvSpPr>
          <p:cNvPr id="92" name="Rectangle 5"/>
          <p:cNvSpPr>
            <a:spLocks noChangeArrowheads="1"/>
          </p:cNvSpPr>
          <p:nvPr/>
        </p:nvSpPr>
        <p:spPr bwMode="auto">
          <a:xfrm>
            <a:off x="1494408" y="2690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NAME: </a:t>
            </a:r>
            <a:r>
              <a:rPr lang="en-US" sz="1050" dirty="0">
                <a:latin typeface="Calibri" pitchFamily="34" charset="0"/>
                <a:cs typeface="Calibri" pitchFamily="34" charset="0"/>
              </a:rPr>
              <a:t> Achiever</a:t>
            </a:r>
          </a:p>
        </p:txBody>
      </p:sp>
      <p:sp>
        <p:nvSpPr>
          <p:cNvPr id="93" name="Rectangle 6"/>
          <p:cNvSpPr>
            <a:spLocks noChangeArrowheads="1"/>
          </p:cNvSpPr>
          <p:nvPr/>
        </p:nvSpPr>
        <p:spPr bwMode="auto">
          <a:xfrm>
            <a:off x="1494408" y="4214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DEPT </a:t>
            </a:r>
            <a:r>
              <a:rPr lang="en-US" sz="1050" b="1" dirty="0" smtClean="0">
                <a:solidFill>
                  <a:srgbClr val="0033CC"/>
                </a:solidFill>
                <a:latin typeface="Calibri" pitchFamily="34" charset="0"/>
                <a:cs typeface="Calibri" pitchFamily="34" charset="0"/>
              </a:rPr>
              <a:t>:- Assembly</a:t>
            </a:r>
            <a:endParaRPr lang="en-US" sz="1050" dirty="0">
              <a:solidFill>
                <a:prstClr val="black"/>
              </a:solidFill>
              <a:latin typeface="Calibri" pitchFamily="34" charset="0"/>
              <a:cs typeface="Calibri" pitchFamily="34" charset="0"/>
            </a:endParaRPr>
          </a:p>
        </p:txBody>
      </p:sp>
      <p:sp>
        <p:nvSpPr>
          <p:cNvPr id="94" name="Rectangle 7"/>
          <p:cNvSpPr>
            <a:spLocks noChangeArrowheads="1"/>
          </p:cNvSpPr>
          <p:nvPr/>
        </p:nvSpPr>
        <p:spPr bwMode="auto">
          <a:xfrm>
            <a:off x="40257" y="573832"/>
            <a:ext cx="1143000" cy="228600"/>
          </a:xfrm>
          <a:prstGeom prst="rect">
            <a:avLst/>
          </a:prstGeom>
          <a:noFill/>
          <a:ln w="9525">
            <a:solidFill>
              <a:schemeClr val="tx1"/>
            </a:solidFill>
            <a:miter lim="800000"/>
            <a:headEnd/>
            <a:tailEnd/>
          </a:ln>
          <a:extLst/>
        </p:spPr>
        <p:txBody>
          <a:bodyPr wrap="none" anchor="ctr"/>
          <a:lstStyle/>
          <a:p>
            <a:pPr>
              <a:defRPr/>
            </a:pPr>
            <a:r>
              <a:rPr lang="en-US" sz="1050" b="1" dirty="0" smtClean="0">
                <a:solidFill>
                  <a:srgbClr val="0000FF"/>
                </a:solidFill>
                <a:latin typeface="Calibri" pitchFamily="34" charset="0"/>
                <a:cs typeface="Calibri" pitchFamily="34" charset="0"/>
              </a:rPr>
              <a:t>CELL </a:t>
            </a:r>
            <a:r>
              <a:rPr lang="en-US" sz="1050" b="1" dirty="0" smtClean="0">
                <a:latin typeface="Calibri" pitchFamily="34" charset="0"/>
                <a:cs typeface="Calibri" pitchFamily="34" charset="0"/>
              </a:rPr>
              <a:t>: Spring </a:t>
            </a:r>
            <a:r>
              <a:rPr lang="en-US" sz="1050" b="1" smtClean="0">
                <a:latin typeface="Calibri" pitchFamily="34" charset="0"/>
                <a:cs typeface="Calibri" pitchFamily="34" charset="0"/>
              </a:rPr>
              <a:t>annea</a:t>
            </a:r>
            <a:endParaRPr lang="en-US" sz="1050" dirty="0">
              <a:latin typeface="Calibri" pitchFamily="34" charset="0"/>
              <a:cs typeface="Calibri" pitchFamily="34" charset="0"/>
            </a:endParaRPr>
          </a:p>
        </p:txBody>
      </p:sp>
      <p:sp>
        <p:nvSpPr>
          <p:cNvPr id="95" name="Rectangle 8"/>
          <p:cNvSpPr>
            <a:spLocks noChangeArrowheads="1"/>
          </p:cNvSpPr>
          <p:nvPr/>
        </p:nvSpPr>
        <p:spPr bwMode="auto">
          <a:xfrm>
            <a:off x="1189608" y="573832"/>
            <a:ext cx="1903413"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a:t>
            </a:r>
            <a:r>
              <a:rPr lang="en-US" sz="1050" b="1" dirty="0" smtClean="0">
                <a:solidFill>
                  <a:srgbClr val="0033CC"/>
                </a:solidFill>
                <a:latin typeface="Calibri" pitchFamily="34" charset="0"/>
                <a:cs typeface="Calibri" pitchFamily="34" charset="0"/>
              </a:rPr>
              <a:t>NAME:  </a:t>
            </a:r>
            <a:r>
              <a:rPr lang="en-US" sz="1050" b="1" dirty="0" smtClean="0">
                <a:latin typeface="Calibri" pitchFamily="34" charset="0"/>
                <a:cs typeface="Calibri" pitchFamily="34" charset="0"/>
              </a:rPr>
              <a:t>Tensioner </a:t>
            </a:r>
            <a:endParaRPr lang="en-US" sz="1050" dirty="0">
              <a:latin typeface="Calibri" pitchFamily="34" charset="0"/>
              <a:cs typeface="Calibri" pitchFamily="34" charset="0"/>
            </a:endParaRPr>
          </a:p>
        </p:txBody>
      </p:sp>
      <p:sp>
        <p:nvSpPr>
          <p:cNvPr id="96" name="Rectangle 9"/>
          <p:cNvSpPr>
            <a:spLocks noChangeArrowheads="1"/>
          </p:cNvSpPr>
          <p:nvPr/>
        </p:nvSpPr>
        <p:spPr bwMode="auto">
          <a:xfrm>
            <a:off x="3474020" y="1166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ACTIVITY</a:t>
            </a:r>
          </a:p>
        </p:txBody>
      </p:sp>
      <p:sp>
        <p:nvSpPr>
          <p:cNvPr id="97" name="Rectangle 10"/>
          <p:cNvSpPr>
            <a:spLocks noChangeArrowheads="1"/>
          </p:cNvSpPr>
          <p:nvPr/>
        </p:nvSpPr>
        <p:spPr bwMode="auto">
          <a:xfrm>
            <a:off x="3474020" y="2690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LOSS NO. / STEP</a:t>
            </a:r>
          </a:p>
        </p:txBody>
      </p:sp>
      <p:sp>
        <p:nvSpPr>
          <p:cNvPr id="98" name="Rectangle 11"/>
          <p:cNvSpPr>
            <a:spLocks noChangeArrowheads="1"/>
          </p:cNvSpPr>
          <p:nvPr/>
        </p:nvSpPr>
        <p:spPr bwMode="auto">
          <a:xfrm>
            <a:off x="3474020" y="4214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RESULT AREA</a:t>
            </a:r>
          </a:p>
        </p:txBody>
      </p:sp>
      <p:sp>
        <p:nvSpPr>
          <p:cNvPr id="99" name="Rectangle 12"/>
          <p:cNvSpPr>
            <a:spLocks noChangeArrowheads="1"/>
          </p:cNvSpPr>
          <p:nvPr/>
        </p:nvSpPr>
        <p:spPr bwMode="auto">
          <a:xfrm>
            <a:off x="3093021" y="573832"/>
            <a:ext cx="3121025"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MACHINE / </a:t>
            </a:r>
            <a:r>
              <a:rPr lang="en-US" sz="1050" b="1" dirty="0" smtClean="0">
                <a:solidFill>
                  <a:srgbClr val="0033CC"/>
                </a:solidFill>
                <a:latin typeface="Calibri" pitchFamily="34" charset="0"/>
                <a:cs typeface="Calibri" pitchFamily="34" charset="0"/>
              </a:rPr>
              <a:t>STAGE </a:t>
            </a:r>
            <a:r>
              <a:rPr lang="en-US" sz="1050" b="1" dirty="0" smtClean="0">
                <a:solidFill>
                  <a:srgbClr val="0033CC"/>
                </a:solidFill>
                <a:latin typeface="Calibri" pitchFamily="34" charset="0"/>
                <a:cs typeface="Calibri" pitchFamily="34" charset="0"/>
              </a:rPr>
              <a:t>: Winding </a:t>
            </a:r>
            <a:endParaRPr lang="en-US" sz="1050" dirty="0">
              <a:latin typeface="Calibri" pitchFamily="34" charset="0"/>
              <a:cs typeface="Calibri" pitchFamily="34" charset="0"/>
            </a:endParaRPr>
          </a:p>
        </p:txBody>
      </p:sp>
      <p:sp>
        <p:nvSpPr>
          <p:cNvPr id="100" name="Rectangle 13"/>
          <p:cNvSpPr>
            <a:spLocks noChangeArrowheads="1"/>
          </p:cNvSpPr>
          <p:nvPr/>
        </p:nvSpPr>
        <p:spPr bwMode="auto">
          <a:xfrm>
            <a:off x="6214045" y="573832"/>
            <a:ext cx="2665412" cy="228600"/>
          </a:xfrm>
          <a:prstGeom prst="rect">
            <a:avLst/>
          </a:prstGeom>
          <a:noFill/>
          <a:ln w="9525">
            <a:solidFill>
              <a:schemeClr val="tx1"/>
            </a:solidFill>
            <a:miter lim="800000"/>
            <a:headEnd/>
            <a:tailEnd/>
          </a:ln>
          <a:extLst/>
        </p:spPr>
        <p:txBody>
          <a:bodyPr wrap="none" anchor="ctr"/>
          <a:lstStyle/>
          <a:p>
            <a:pPr>
              <a:defRPr/>
            </a:pPr>
            <a:r>
              <a:rPr lang="en-US" sz="1050" b="1" dirty="0" smtClean="0">
                <a:solidFill>
                  <a:srgbClr val="0033CC"/>
                </a:solidFill>
                <a:latin typeface="Calibri" pitchFamily="34" charset="0"/>
                <a:cs typeface="Calibri" pitchFamily="34" charset="0"/>
              </a:rPr>
              <a:t>OPERATION : Spring Winding </a:t>
            </a:r>
            <a:endParaRPr lang="en-US" sz="1050" dirty="0">
              <a:latin typeface="Calibri" pitchFamily="34" charset="0"/>
              <a:cs typeface="Calibri" pitchFamily="34" charset="0"/>
            </a:endParaRPr>
          </a:p>
        </p:txBody>
      </p:sp>
      <p:sp>
        <p:nvSpPr>
          <p:cNvPr id="101" name="Rectangle 14"/>
          <p:cNvSpPr>
            <a:spLocks noChangeArrowheads="1"/>
          </p:cNvSpPr>
          <p:nvPr/>
        </p:nvSpPr>
        <p:spPr bwMode="auto">
          <a:xfrm>
            <a:off x="4691632" y="116632"/>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KK</a:t>
            </a:r>
          </a:p>
        </p:txBody>
      </p:sp>
      <p:sp>
        <p:nvSpPr>
          <p:cNvPr id="102" name="Rectangle 15"/>
          <p:cNvSpPr>
            <a:spLocks noChangeArrowheads="1"/>
          </p:cNvSpPr>
          <p:nvPr/>
        </p:nvSpPr>
        <p:spPr bwMode="auto">
          <a:xfrm>
            <a:off x="7128445" y="116632"/>
            <a:ext cx="1751012"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103" name="WordArt 16"/>
          <p:cNvSpPr>
            <a:spLocks noChangeArrowheads="1" noChangeShapeType="1" noTextEdit="1"/>
          </p:cNvSpPr>
          <p:nvPr/>
        </p:nvSpPr>
        <p:spPr bwMode="auto">
          <a:xfrm>
            <a:off x="7204645" y="192833"/>
            <a:ext cx="1598612" cy="271463"/>
          </a:xfrm>
          <a:prstGeom prst="rect">
            <a:avLst/>
          </a:prstGeom>
        </p:spPr>
        <p:txBody>
          <a:bodyPr wrap="none" fromWordArt="1">
            <a:prstTxWarp prst="textPlain">
              <a:avLst>
                <a:gd name="adj" fmla="val 50000"/>
              </a:avLst>
            </a:prstTxWarp>
          </a:bodyPr>
          <a:lstStyle/>
          <a:p>
            <a:pPr algn="ctr"/>
            <a:r>
              <a:rPr lang="en-US" sz="1050" kern="10">
                <a:ln w="9525">
                  <a:solidFill>
                    <a:srgbClr val="000000"/>
                  </a:solidFill>
                  <a:round/>
                  <a:headEnd/>
                  <a:tailEnd/>
                </a:ln>
                <a:solidFill>
                  <a:srgbClr val="1F497D"/>
                </a:solidFill>
                <a:latin typeface="Calibri" panose="020F0502020204030204" pitchFamily="34" charset="0"/>
              </a:rPr>
              <a:t>KAIZEN  IDEA SHEET</a:t>
            </a:r>
          </a:p>
        </p:txBody>
      </p:sp>
      <p:sp>
        <p:nvSpPr>
          <p:cNvPr id="106" name="Rectangle 17"/>
          <p:cNvSpPr>
            <a:spLocks noChangeArrowheads="1"/>
          </p:cNvSpPr>
          <p:nvPr/>
        </p:nvSpPr>
        <p:spPr bwMode="auto">
          <a:xfrm>
            <a:off x="4996432" y="1166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QM</a:t>
            </a:r>
          </a:p>
        </p:txBody>
      </p:sp>
      <p:sp>
        <p:nvSpPr>
          <p:cNvPr id="107" name="Rectangle 18"/>
          <p:cNvSpPr>
            <a:spLocks noChangeArrowheads="1"/>
          </p:cNvSpPr>
          <p:nvPr/>
        </p:nvSpPr>
        <p:spPr bwMode="auto">
          <a:xfrm>
            <a:off x="5301232"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PM</a:t>
            </a:r>
          </a:p>
        </p:txBody>
      </p:sp>
      <p:sp>
        <p:nvSpPr>
          <p:cNvPr id="108" name="Rectangle 19"/>
          <p:cNvSpPr>
            <a:spLocks noChangeArrowheads="1"/>
          </p:cNvSpPr>
          <p:nvPr/>
        </p:nvSpPr>
        <p:spPr bwMode="auto">
          <a:xfrm>
            <a:off x="5606033" y="116632"/>
            <a:ext cx="303213"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JH</a:t>
            </a:r>
          </a:p>
        </p:txBody>
      </p:sp>
      <p:sp>
        <p:nvSpPr>
          <p:cNvPr id="109" name="Rectangle 20"/>
          <p:cNvSpPr>
            <a:spLocks noChangeArrowheads="1"/>
          </p:cNvSpPr>
          <p:nvPr/>
        </p:nvSpPr>
        <p:spPr bwMode="auto">
          <a:xfrm>
            <a:off x="5909245" y="116632"/>
            <a:ext cx="304800" cy="152400"/>
          </a:xfrm>
          <a:prstGeom prst="rect">
            <a:avLst/>
          </a:prstGeom>
          <a:solidFill>
            <a:schemeClr val="bg1"/>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SHE</a:t>
            </a:r>
          </a:p>
        </p:txBody>
      </p:sp>
      <p:sp>
        <p:nvSpPr>
          <p:cNvPr id="110" name="Rectangle 21"/>
          <p:cNvSpPr>
            <a:spLocks noChangeArrowheads="1"/>
          </p:cNvSpPr>
          <p:nvPr/>
        </p:nvSpPr>
        <p:spPr bwMode="auto">
          <a:xfrm>
            <a:off x="6214045"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OT</a:t>
            </a:r>
          </a:p>
        </p:txBody>
      </p:sp>
      <p:sp>
        <p:nvSpPr>
          <p:cNvPr id="111" name="Rectangle 22"/>
          <p:cNvSpPr>
            <a:spLocks noChangeArrowheads="1"/>
          </p:cNvSpPr>
          <p:nvPr/>
        </p:nvSpPr>
        <p:spPr bwMode="auto">
          <a:xfrm>
            <a:off x="6518845" y="1166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DM</a:t>
            </a:r>
          </a:p>
        </p:txBody>
      </p:sp>
      <p:sp>
        <p:nvSpPr>
          <p:cNvPr id="112" name="Rectangle 23"/>
          <p:cNvSpPr>
            <a:spLocks noChangeArrowheads="1"/>
          </p:cNvSpPr>
          <p:nvPr/>
        </p:nvSpPr>
        <p:spPr bwMode="auto">
          <a:xfrm>
            <a:off x="6823645"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E&amp;T</a:t>
            </a:r>
          </a:p>
        </p:txBody>
      </p:sp>
      <p:sp>
        <p:nvSpPr>
          <p:cNvPr id="113" name="Rectangle 24"/>
          <p:cNvSpPr>
            <a:spLocks noChangeArrowheads="1"/>
          </p:cNvSpPr>
          <p:nvPr/>
        </p:nvSpPr>
        <p:spPr bwMode="auto">
          <a:xfrm>
            <a:off x="46916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4" name="Rectangle 25"/>
          <p:cNvSpPr>
            <a:spLocks noChangeArrowheads="1"/>
          </p:cNvSpPr>
          <p:nvPr/>
        </p:nvSpPr>
        <p:spPr bwMode="auto">
          <a:xfrm>
            <a:off x="49964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5" name="Rectangle 26"/>
          <p:cNvSpPr>
            <a:spLocks noChangeArrowheads="1"/>
          </p:cNvSpPr>
          <p:nvPr/>
        </p:nvSpPr>
        <p:spPr bwMode="auto">
          <a:xfrm>
            <a:off x="53012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6" name="Rectangle 27"/>
          <p:cNvSpPr>
            <a:spLocks noChangeArrowheads="1"/>
          </p:cNvSpPr>
          <p:nvPr/>
        </p:nvSpPr>
        <p:spPr bwMode="auto">
          <a:xfrm>
            <a:off x="5606033" y="269032"/>
            <a:ext cx="303213"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7" name="Rectangle 28"/>
          <p:cNvSpPr>
            <a:spLocks noChangeArrowheads="1"/>
          </p:cNvSpPr>
          <p:nvPr/>
        </p:nvSpPr>
        <p:spPr bwMode="auto">
          <a:xfrm>
            <a:off x="59092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8" name="Rectangle 29"/>
          <p:cNvSpPr>
            <a:spLocks noChangeArrowheads="1"/>
          </p:cNvSpPr>
          <p:nvPr/>
        </p:nvSpPr>
        <p:spPr bwMode="auto">
          <a:xfrm>
            <a:off x="62140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9" name="Rectangle 30"/>
          <p:cNvSpPr>
            <a:spLocks noChangeArrowheads="1"/>
          </p:cNvSpPr>
          <p:nvPr/>
        </p:nvSpPr>
        <p:spPr bwMode="auto">
          <a:xfrm>
            <a:off x="65188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20" name="Rectangle 31"/>
          <p:cNvSpPr>
            <a:spLocks noChangeArrowheads="1"/>
          </p:cNvSpPr>
          <p:nvPr/>
        </p:nvSpPr>
        <p:spPr bwMode="auto">
          <a:xfrm>
            <a:off x="68236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21" name="Rectangle 32"/>
          <p:cNvSpPr>
            <a:spLocks noChangeArrowheads="1"/>
          </p:cNvSpPr>
          <p:nvPr/>
        </p:nvSpPr>
        <p:spPr bwMode="auto">
          <a:xfrm>
            <a:off x="4691632" y="421432"/>
            <a:ext cx="304800" cy="152400"/>
          </a:xfrm>
          <a:prstGeom prst="rect">
            <a:avLst/>
          </a:prstGeom>
          <a:solidFill>
            <a:srgbClr val="00B050"/>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a:t>
            </a:r>
          </a:p>
        </p:txBody>
      </p:sp>
      <p:sp>
        <p:nvSpPr>
          <p:cNvPr id="122" name="Rectangle 33"/>
          <p:cNvSpPr>
            <a:spLocks noChangeArrowheads="1"/>
          </p:cNvSpPr>
          <p:nvPr/>
        </p:nvSpPr>
        <p:spPr bwMode="auto">
          <a:xfrm>
            <a:off x="4996432" y="4214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dirty="0">
                <a:solidFill>
                  <a:srgbClr val="000000"/>
                </a:solidFill>
                <a:latin typeface="Calibri" pitchFamily="34" charset="0"/>
                <a:cs typeface="Calibri" pitchFamily="34" charset="0"/>
              </a:rPr>
              <a:t>Q</a:t>
            </a:r>
          </a:p>
        </p:txBody>
      </p:sp>
      <p:sp>
        <p:nvSpPr>
          <p:cNvPr id="123" name="Rectangle 34"/>
          <p:cNvSpPr>
            <a:spLocks noChangeArrowheads="1"/>
          </p:cNvSpPr>
          <p:nvPr/>
        </p:nvSpPr>
        <p:spPr bwMode="auto">
          <a:xfrm>
            <a:off x="5301232" y="421432"/>
            <a:ext cx="304800" cy="152400"/>
          </a:xfrm>
          <a:prstGeom prst="rect">
            <a:avLst/>
          </a:prstGeom>
          <a:no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A</a:t>
            </a:r>
          </a:p>
        </p:txBody>
      </p:sp>
      <p:sp>
        <p:nvSpPr>
          <p:cNvPr id="124" name="Rectangle 35"/>
          <p:cNvSpPr>
            <a:spLocks noChangeArrowheads="1"/>
          </p:cNvSpPr>
          <p:nvPr/>
        </p:nvSpPr>
        <p:spPr bwMode="auto">
          <a:xfrm>
            <a:off x="5909245" y="421432"/>
            <a:ext cx="304800" cy="152400"/>
          </a:xfrm>
          <a:prstGeom prst="rect">
            <a:avLst/>
          </a:prstGeom>
          <a:solidFill>
            <a:schemeClr val="bg1"/>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C</a:t>
            </a:r>
          </a:p>
        </p:txBody>
      </p:sp>
      <p:sp>
        <p:nvSpPr>
          <p:cNvPr id="125" name="Rectangle 36"/>
          <p:cNvSpPr>
            <a:spLocks noChangeArrowheads="1"/>
          </p:cNvSpPr>
          <p:nvPr/>
        </p:nvSpPr>
        <p:spPr bwMode="auto">
          <a:xfrm>
            <a:off x="6214045" y="4214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D</a:t>
            </a:r>
          </a:p>
        </p:txBody>
      </p:sp>
      <p:sp>
        <p:nvSpPr>
          <p:cNvPr id="126" name="Rectangle 37"/>
          <p:cNvSpPr>
            <a:spLocks noChangeArrowheads="1"/>
          </p:cNvSpPr>
          <p:nvPr/>
        </p:nvSpPr>
        <p:spPr bwMode="auto">
          <a:xfrm>
            <a:off x="6518845" y="4214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S</a:t>
            </a:r>
          </a:p>
        </p:txBody>
      </p:sp>
      <p:sp>
        <p:nvSpPr>
          <p:cNvPr id="127" name="Rectangle 38"/>
          <p:cNvSpPr>
            <a:spLocks noChangeArrowheads="1"/>
          </p:cNvSpPr>
          <p:nvPr/>
        </p:nvSpPr>
        <p:spPr bwMode="auto">
          <a:xfrm>
            <a:off x="6823645" y="4214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M</a:t>
            </a:r>
          </a:p>
        </p:txBody>
      </p:sp>
      <p:sp>
        <p:nvSpPr>
          <p:cNvPr id="128" name="Rectangle 39"/>
          <p:cNvSpPr>
            <a:spLocks noChangeArrowheads="1"/>
          </p:cNvSpPr>
          <p:nvPr/>
        </p:nvSpPr>
        <p:spPr bwMode="auto">
          <a:xfrm>
            <a:off x="46608" y="802432"/>
            <a:ext cx="3046413" cy="381000"/>
          </a:xfrm>
          <a:prstGeom prst="rect">
            <a:avLst/>
          </a:prstGeom>
          <a:noFill/>
          <a:ln w="9525">
            <a:solidFill>
              <a:schemeClr val="tx1"/>
            </a:solidFill>
            <a:miter lim="800000"/>
            <a:headEnd/>
            <a:tailEnd/>
          </a:ln>
        </p:spPr>
        <p:txBody>
          <a:bodyPr/>
          <a:lstStyle/>
          <a:p>
            <a:pPr>
              <a:defRPr/>
            </a:pPr>
            <a:r>
              <a:rPr lang="en-US" altLang="en-US" sz="1050" b="1" dirty="0">
                <a:solidFill>
                  <a:srgbClr val="0000CC"/>
                </a:solidFill>
                <a:latin typeface="Calibri" pitchFamily="34" charset="0"/>
                <a:cs typeface="Arial" charset="0"/>
              </a:rPr>
              <a:t>KAIZEN </a:t>
            </a:r>
            <a:r>
              <a:rPr lang="en-US" altLang="en-US" sz="1050" b="1" dirty="0" smtClean="0">
                <a:solidFill>
                  <a:srgbClr val="0000CC"/>
                </a:solidFill>
                <a:latin typeface="Calibri" pitchFamily="34" charset="0"/>
                <a:cs typeface="Arial" charset="0"/>
              </a:rPr>
              <a:t>THEME : </a:t>
            </a:r>
            <a:r>
              <a:rPr lang="en-US" altLang="en-US" sz="1050" b="1" dirty="0" smtClean="0">
                <a:latin typeface="Calibri" pitchFamily="34" charset="0"/>
                <a:cs typeface="Arial" charset="0"/>
              </a:rPr>
              <a:t>To improve production at A319 tensioner .</a:t>
            </a:r>
            <a:endParaRPr lang="en-US" altLang="en-US" sz="1050" dirty="0">
              <a:latin typeface="Calibri" pitchFamily="34" charset="0"/>
              <a:cs typeface="Arial" charset="0"/>
            </a:endParaRPr>
          </a:p>
        </p:txBody>
      </p:sp>
      <p:sp>
        <p:nvSpPr>
          <p:cNvPr id="129" name="Rectangle 41"/>
          <p:cNvSpPr>
            <a:spLocks noChangeArrowheads="1"/>
          </p:cNvSpPr>
          <p:nvPr/>
        </p:nvSpPr>
        <p:spPr bwMode="auto">
          <a:xfrm>
            <a:off x="40258" y="1183432"/>
            <a:ext cx="3041650" cy="590550"/>
          </a:xfrm>
          <a:prstGeom prst="rect">
            <a:avLst/>
          </a:prstGeom>
          <a:noFill/>
          <a:ln w="9525">
            <a:solidFill>
              <a:schemeClr val="tx1"/>
            </a:solidFill>
            <a:miter lim="800000"/>
            <a:headEnd/>
            <a:tailEnd/>
          </a:ln>
        </p:spPr>
        <p:txBody>
          <a:bodyPr anchor="ctr"/>
          <a:lstStyle/>
          <a:p>
            <a:pPr>
              <a:defRPr/>
            </a:pPr>
            <a:r>
              <a:rPr lang="en-US" altLang="en-US" sz="1050" b="1" dirty="0">
                <a:solidFill>
                  <a:srgbClr val="0000FF"/>
                </a:solidFill>
                <a:latin typeface="Calibri" pitchFamily="34" charset="0"/>
                <a:cs typeface="Arial" charset="0"/>
              </a:rPr>
              <a:t>PROBLEM PRESENT </a:t>
            </a:r>
            <a:r>
              <a:rPr lang="en-US" altLang="en-US" sz="1050" b="1" dirty="0" smtClean="0">
                <a:solidFill>
                  <a:srgbClr val="0000FF"/>
                </a:solidFill>
                <a:latin typeface="Calibri" pitchFamily="34" charset="0"/>
                <a:cs typeface="Arial" charset="0"/>
              </a:rPr>
              <a:t>STATUS</a:t>
            </a:r>
            <a:r>
              <a:rPr lang="en-US" altLang="en-US" sz="1050" b="1" dirty="0" smtClean="0">
                <a:latin typeface="Calibri" pitchFamily="34" charset="0"/>
                <a:cs typeface="Arial" charset="0"/>
              </a:rPr>
              <a:t>: Separate line set for A267 Tensioner Assembly but production plan is low so line stop 7 </a:t>
            </a:r>
            <a:r>
              <a:rPr lang="en-US" altLang="en-US" sz="1050" b="1" dirty="0" err="1" smtClean="0">
                <a:latin typeface="Calibri" pitchFamily="34" charset="0"/>
                <a:cs typeface="Arial" charset="0"/>
              </a:rPr>
              <a:t>hrs</a:t>
            </a:r>
            <a:r>
              <a:rPr lang="en-US" altLang="en-US" sz="1050" b="1" dirty="0" smtClean="0">
                <a:latin typeface="Calibri" pitchFamily="34" charset="0"/>
                <a:cs typeface="Arial" charset="0"/>
              </a:rPr>
              <a:t>/shift  </a:t>
            </a:r>
            <a:endParaRPr lang="en-US" altLang="en-US" sz="1050" dirty="0">
              <a:latin typeface="Calibri" pitchFamily="34" charset="0"/>
              <a:cs typeface="Arial" charset="0"/>
            </a:endParaRPr>
          </a:p>
        </p:txBody>
      </p:sp>
      <p:sp>
        <p:nvSpPr>
          <p:cNvPr id="130" name="Rectangle 43"/>
          <p:cNvSpPr>
            <a:spLocks noChangeArrowheads="1"/>
          </p:cNvSpPr>
          <p:nvPr/>
        </p:nvSpPr>
        <p:spPr bwMode="auto">
          <a:xfrm>
            <a:off x="3081908" y="1183432"/>
            <a:ext cx="3279776" cy="590550"/>
          </a:xfrm>
          <a:prstGeom prst="rect">
            <a:avLst/>
          </a:prstGeom>
          <a:noFill/>
          <a:ln w="9525">
            <a:solidFill>
              <a:schemeClr val="tx1"/>
            </a:solidFill>
            <a:miter lim="800000"/>
            <a:headEnd/>
            <a:tailEnd/>
          </a:ln>
        </p:spPr>
        <p:txBody>
          <a:bodyPr/>
          <a:lstStyle/>
          <a:p>
            <a:pPr>
              <a:defRPr/>
            </a:pPr>
            <a:r>
              <a:rPr lang="en-US" sz="1050" b="1" dirty="0">
                <a:solidFill>
                  <a:srgbClr val="0033CC"/>
                </a:solidFill>
                <a:latin typeface="Calibri" pitchFamily="34" charset="0"/>
                <a:cs typeface="Calibri" pitchFamily="34" charset="0"/>
              </a:rPr>
              <a:t>COUNTERMEASURE</a:t>
            </a:r>
            <a:r>
              <a:rPr lang="en-US" sz="1050" b="1" dirty="0" smtClean="0">
                <a:latin typeface="Calibri" pitchFamily="34" charset="0"/>
                <a:cs typeface="Calibri" pitchFamily="34" charset="0"/>
              </a:rPr>
              <a:t>:- A267 tensioner job assembly on A319 winding fixture at that time insert washer for maintain pin height    </a:t>
            </a:r>
          </a:p>
        </p:txBody>
      </p:sp>
      <p:sp>
        <p:nvSpPr>
          <p:cNvPr id="131" name="Rectangle 44"/>
          <p:cNvSpPr>
            <a:spLocks noChangeArrowheads="1"/>
          </p:cNvSpPr>
          <p:nvPr/>
        </p:nvSpPr>
        <p:spPr bwMode="auto">
          <a:xfrm>
            <a:off x="6366445" y="1183432"/>
            <a:ext cx="1295400" cy="16572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BENCHMARK</a:t>
            </a:r>
          </a:p>
        </p:txBody>
      </p:sp>
      <p:sp>
        <p:nvSpPr>
          <p:cNvPr id="132" name="Rectangle 46"/>
          <p:cNvSpPr>
            <a:spLocks noChangeArrowheads="1"/>
          </p:cNvSpPr>
          <p:nvPr/>
        </p:nvSpPr>
        <p:spPr bwMode="auto">
          <a:xfrm>
            <a:off x="6366445" y="1577132"/>
            <a:ext cx="1295400" cy="18415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START</a:t>
            </a:r>
          </a:p>
        </p:txBody>
      </p:sp>
      <p:sp>
        <p:nvSpPr>
          <p:cNvPr id="133" name="Rectangle 48"/>
          <p:cNvSpPr>
            <a:spLocks noChangeArrowheads="1"/>
          </p:cNvSpPr>
          <p:nvPr/>
        </p:nvSpPr>
        <p:spPr bwMode="auto">
          <a:xfrm>
            <a:off x="7669783" y="1183432"/>
            <a:ext cx="1217613" cy="16572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134" name="Rectangle 52"/>
          <p:cNvSpPr>
            <a:spLocks noChangeArrowheads="1"/>
          </p:cNvSpPr>
          <p:nvPr/>
        </p:nvSpPr>
        <p:spPr bwMode="auto">
          <a:xfrm>
            <a:off x="6377880" y="2067670"/>
            <a:ext cx="2514600" cy="629999"/>
          </a:xfrm>
          <a:prstGeom prst="rect">
            <a:avLst/>
          </a:prstGeom>
          <a:noFill/>
          <a:ln w="9525">
            <a:solidFill>
              <a:schemeClr val="tx1"/>
            </a:solidFill>
            <a:miter lim="800000"/>
            <a:headEnd/>
            <a:tailEnd/>
          </a:ln>
          <a:extLst/>
        </p:spPr>
        <p:txBody>
          <a:bodyPr wrap="none" anchor="ctr"/>
          <a:lstStyle/>
          <a:p>
            <a:pPr>
              <a:defRPr/>
            </a:pPr>
            <a:endParaRPr lang="en-US" altLang="en-US" sz="1050" b="1" dirty="0">
              <a:solidFill>
                <a:srgbClr val="0033CC"/>
              </a:solidFill>
              <a:latin typeface="Calibri" pitchFamily="34" charset="0"/>
              <a:cs typeface="Calibri" pitchFamily="34" charset="0"/>
            </a:endParaRPr>
          </a:p>
          <a:p>
            <a:pPr>
              <a:defRPr/>
            </a:pPr>
            <a:endParaRPr lang="en-US" altLang="en-US" sz="1050" b="1" dirty="0" smtClean="0">
              <a:solidFill>
                <a:srgbClr val="0033CC"/>
              </a:solidFill>
              <a:latin typeface="Calibri" pitchFamily="34" charset="0"/>
              <a:cs typeface="Calibri" pitchFamily="34" charset="0"/>
            </a:endParaRPr>
          </a:p>
          <a:p>
            <a:pPr>
              <a:defRPr/>
            </a:pPr>
            <a:endParaRPr lang="en-US" altLang="en-US" sz="1050" b="1" dirty="0">
              <a:solidFill>
                <a:srgbClr val="0033CC"/>
              </a:solidFill>
              <a:latin typeface="Calibri" pitchFamily="34" charset="0"/>
              <a:cs typeface="Calibri" pitchFamily="34" charset="0"/>
            </a:endParaRPr>
          </a:p>
          <a:p>
            <a:pPr>
              <a:defRPr/>
            </a:pPr>
            <a:r>
              <a:rPr lang="en-US" altLang="en-US" sz="1050" b="1" dirty="0" smtClean="0">
                <a:solidFill>
                  <a:srgbClr val="0033CC"/>
                </a:solidFill>
                <a:latin typeface="Calibri" pitchFamily="34" charset="0"/>
                <a:cs typeface="Calibri" pitchFamily="34" charset="0"/>
              </a:rPr>
              <a:t>TEAM MEMBERS</a:t>
            </a:r>
            <a:r>
              <a:rPr lang="en-US" altLang="en-US" sz="1050" b="1" dirty="0" smtClean="0">
                <a:latin typeface="Calibri" pitchFamily="34" charset="0"/>
                <a:cs typeface="Calibri" pitchFamily="34" charset="0"/>
              </a:rPr>
              <a:t>: </a:t>
            </a:r>
            <a:r>
              <a:rPr lang="en-US" altLang="en-US" sz="1050" b="1" dirty="0" err="1" smtClean="0">
                <a:latin typeface="Calibri" pitchFamily="34" charset="0"/>
                <a:cs typeface="Calibri" pitchFamily="34" charset="0"/>
              </a:rPr>
              <a:t>Surekha</a:t>
            </a:r>
            <a:r>
              <a:rPr lang="en-US" altLang="en-US" sz="1050" b="1" dirty="0" smtClean="0">
                <a:latin typeface="Calibri" pitchFamily="34" charset="0"/>
                <a:cs typeface="Calibri" pitchFamily="34" charset="0"/>
              </a:rPr>
              <a:t> Choudhari,</a:t>
            </a:r>
          </a:p>
          <a:p>
            <a:pPr>
              <a:defRPr/>
            </a:pPr>
            <a:r>
              <a:rPr lang="en-US" altLang="en-US" sz="1050" b="1" dirty="0" err="1" smtClean="0">
                <a:latin typeface="Calibri" pitchFamily="34" charset="0"/>
                <a:cs typeface="Calibri" pitchFamily="34" charset="0"/>
              </a:rPr>
              <a:t>Samadhan</a:t>
            </a:r>
            <a:r>
              <a:rPr lang="en-US" altLang="en-US" sz="1050" b="1" dirty="0" smtClean="0">
                <a:latin typeface="Calibri" pitchFamily="34" charset="0"/>
                <a:cs typeface="Calibri" pitchFamily="34" charset="0"/>
              </a:rPr>
              <a:t> </a:t>
            </a:r>
            <a:r>
              <a:rPr lang="en-US" altLang="en-US" sz="1050" b="1" dirty="0" err="1" smtClean="0">
                <a:latin typeface="Calibri" pitchFamily="34" charset="0"/>
                <a:cs typeface="Calibri" pitchFamily="34" charset="0"/>
              </a:rPr>
              <a:t>Bankar</a:t>
            </a:r>
            <a:r>
              <a:rPr lang="en-US" altLang="en-US" sz="1050" b="1" dirty="0" smtClean="0">
                <a:latin typeface="Calibri" pitchFamily="34" charset="0"/>
                <a:cs typeface="Calibri" pitchFamily="34" charset="0"/>
              </a:rPr>
              <a:t>  , </a:t>
            </a:r>
            <a:r>
              <a:rPr lang="en-US" altLang="en-US" sz="1050" b="1" dirty="0" err="1" smtClean="0">
                <a:latin typeface="Calibri" pitchFamily="34" charset="0"/>
                <a:cs typeface="Calibri" pitchFamily="34" charset="0"/>
              </a:rPr>
              <a:t>Surkha</a:t>
            </a:r>
            <a:r>
              <a:rPr lang="en-US" altLang="en-US" sz="1050" b="1" dirty="0" smtClean="0">
                <a:latin typeface="Calibri" pitchFamily="34" charset="0"/>
                <a:cs typeface="Calibri" pitchFamily="34" charset="0"/>
              </a:rPr>
              <a:t> </a:t>
            </a:r>
            <a:r>
              <a:rPr lang="en-US" altLang="en-US" sz="1050" b="1" dirty="0" err="1" smtClean="0">
                <a:latin typeface="Calibri" pitchFamily="34" charset="0"/>
                <a:cs typeface="Calibri" pitchFamily="34" charset="0"/>
              </a:rPr>
              <a:t>Kokane</a:t>
            </a:r>
            <a:endParaRPr lang="en-US" altLang="en-US" sz="1050" b="1" dirty="0" smtClean="0">
              <a:latin typeface="Calibri" pitchFamily="34" charset="0"/>
              <a:cs typeface="Calibri" pitchFamily="34" charset="0"/>
            </a:endParaRPr>
          </a:p>
          <a:p>
            <a:pPr>
              <a:defRPr/>
            </a:pPr>
            <a:r>
              <a:rPr lang="en-US" altLang="en-US" sz="1050" b="1" dirty="0" smtClean="0">
                <a:latin typeface="Calibri" pitchFamily="34" charset="0"/>
                <a:cs typeface="Calibri" pitchFamily="34" charset="0"/>
              </a:rPr>
              <a:t>                               </a:t>
            </a:r>
          </a:p>
          <a:p>
            <a:pPr>
              <a:defRPr/>
            </a:pPr>
            <a:endParaRPr lang="en-US" altLang="en-US" sz="1050" b="1" dirty="0">
              <a:latin typeface="Calibri" pitchFamily="34" charset="0"/>
              <a:cs typeface="Calibri" pitchFamily="34" charset="0"/>
            </a:endParaRPr>
          </a:p>
          <a:p>
            <a:pPr>
              <a:defRPr/>
            </a:pPr>
            <a:endParaRPr lang="en-US" altLang="en-US" sz="1050" b="1" dirty="0" smtClean="0">
              <a:solidFill>
                <a:srgbClr val="0033CC"/>
              </a:solidFill>
              <a:latin typeface="Calibri" pitchFamily="34" charset="0"/>
              <a:cs typeface="Calibri" pitchFamily="34" charset="0"/>
            </a:endParaRPr>
          </a:p>
          <a:p>
            <a:pPr>
              <a:defRPr/>
            </a:pPr>
            <a:endParaRPr lang="en-US" altLang="en-US" sz="1050" dirty="0">
              <a:latin typeface="Calibri" pitchFamily="34" charset="0"/>
              <a:cs typeface="Calibri" pitchFamily="34" charset="0"/>
            </a:endParaRPr>
          </a:p>
        </p:txBody>
      </p:sp>
      <p:sp>
        <p:nvSpPr>
          <p:cNvPr id="135" name="Rectangle 55"/>
          <p:cNvSpPr>
            <a:spLocks noChangeArrowheads="1"/>
          </p:cNvSpPr>
          <p:nvPr/>
        </p:nvSpPr>
        <p:spPr bwMode="auto">
          <a:xfrm>
            <a:off x="6374383" y="2697668"/>
            <a:ext cx="2513013" cy="625715"/>
          </a:xfrm>
          <a:prstGeom prst="rect">
            <a:avLst/>
          </a:prstGeom>
          <a:noFill/>
          <a:ln w="9525">
            <a:solidFill>
              <a:schemeClr val="tx1"/>
            </a:solidFill>
            <a:miter lim="800000"/>
            <a:headEnd/>
            <a:tailEnd/>
          </a:ln>
          <a:extLst/>
        </p:spPr>
        <p:txBody>
          <a:bodyPr wrap="none" anchor="ctr"/>
          <a:lstStyle/>
          <a:p>
            <a:pPr>
              <a:defRPr/>
            </a:pPr>
            <a:r>
              <a:rPr lang="en-US" altLang="en-US" sz="1050" b="1" dirty="0">
                <a:solidFill>
                  <a:srgbClr val="0033CC"/>
                </a:solidFill>
                <a:latin typeface="Calibri" pitchFamily="34" charset="0"/>
                <a:cs typeface="Calibri" pitchFamily="34" charset="0"/>
              </a:rPr>
              <a:t>BENEFITS </a:t>
            </a:r>
            <a:r>
              <a:rPr lang="en-US" altLang="en-US" sz="1050" b="1" dirty="0" smtClean="0">
                <a:solidFill>
                  <a:srgbClr val="0033CC"/>
                </a:solidFill>
                <a:latin typeface="Calibri" pitchFamily="34" charset="0"/>
                <a:cs typeface="Calibri" pitchFamily="34" charset="0"/>
              </a:rPr>
              <a:t>:- Improve </a:t>
            </a:r>
            <a:r>
              <a:rPr lang="en-US" altLang="en-US" sz="1050" b="1" smtClean="0">
                <a:solidFill>
                  <a:srgbClr val="0033CC"/>
                </a:solidFill>
                <a:latin typeface="Calibri" pitchFamily="34" charset="0"/>
                <a:cs typeface="Calibri" pitchFamily="34" charset="0"/>
              </a:rPr>
              <a:t>productivity ,</a:t>
            </a:r>
          </a:p>
          <a:p>
            <a:pPr>
              <a:defRPr/>
            </a:pPr>
            <a:r>
              <a:rPr lang="en-US" altLang="en-US" sz="1050" b="1" smtClean="0">
                <a:solidFill>
                  <a:srgbClr val="0033CC"/>
                </a:solidFill>
                <a:latin typeface="Calibri" pitchFamily="34" charset="0"/>
                <a:cs typeface="Calibri" pitchFamily="34" charset="0"/>
              </a:rPr>
              <a:t>Reduce </a:t>
            </a:r>
            <a:r>
              <a:rPr lang="en-US" altLang="en-US" sz="1050" b="1" dirty="0" smtClean="0">
                <a:solidFill>
                  <a:srgbClr val="0033CC"/>
                </a:solidFill>
                <a:latin typeface="Calibri" pitchFamily="34" charset="0"/>
                <a:cs typeface="Calibri" pitchFamily="34" charset="0"/>
              </a:rPr>
              <a:t>sat up time  </a:t>
            </a:r>
            <a:endParaRPr lang="en-US" altLang="en-US" sz="1050" b="1" dirty="0" smtClean="0">
              <a:latin typeface="Calibri" pitchFamily="34" charset="0"/>
              <a:cs typeface="Calibri" pitchFamily="34" charset="0"/>
            </a:endParaRPr>
          </a:p>
          <a:p>
            <a:pPr>
              <a:defRPr/>
            </a:pPr>
            <a:r>
              <a:rPr lang="en-US" altLang="en-US" sz="1050" b="1" dirty="0">
                <a:latin typeface="Calibri" pitchFamily="34" charset="0"/>
                <a:cs typeface="Calibri" pitchFamily="34" charset="0"/>
              </a:rPr>
              <a:t> </a:t>
            </a:r>
            <a:r>
              <a:rPr lang="en-US" altLang="en-US" sz="1050" b="1" dirty="0" smtClean="0">
                <a:latin typeface="Calibri" pitchFamily="34" charset="0"/>
                <a:cs typeface="Calibri" pitchFamily="34" charset="0"/>
              </a:rPr>
              <a:t>                    </a:t>
            </a:r>
            <a:endParaRPr lang="en-US" altLang="en-US" sz="1050" b="1" dirty="0">
              <a:latin typeface="Calibri" pitchFamily="34" charset="0"/>
              <a:cs typeface="Calibri" pitchFamily="34" charset="0"/>
            </a:endParaRPr>
          </a:p>
        </p:txBody>
      </p:sp>
      <p:sp>
        <p:nvSpPr>
          <p:cNvPr id="136" name="Rectangle 57"/>
          <p:cNvSpPr>
            <a:spLocks noChangeArrowheads="1"/>
          </p:cNvSpPr>
          <p:nvPr/>
        </p:nvSpPr>
        <p:spPr bwMode="auto">
          <a:xfrm>
            <a:off x="6366445" y="2697908"/>
            <a:ext cx="2513012" cy="619125"/>
          </a:xfrm>
          <a:prstGeom prst="rect">
            <a:avLst/>
          </a:prstGeom>
          <a:noFill/>
          <a:ln w="9525">
            <a:solidFill>
              <a:schemeClr val="tx1"/>
            </a:solidFill>
            <a:miter lim="800000"/>
            <a:headEnd/>
            <a:tailEnd/>
          </a:ln>
          <a:extLst/>
        </p:spPr>
        <p:txBody>
          <a:bodyPr/>
          <a:lstStyle/>
          <a:p>
            <a:pPr>
              <a:spcBef>
                <a:spcPct val="20000"/>
              </a:spcBef>
              <a:defRPr/>
            </a:pPr>
            <a:endParaRPr lang="en-US" altLang="en-US" sz="1050" dirty="0">
              <a:solidFill>
                <a:prstClr val="black"/>
              </a:solidFill>
              <a:latin typeface="Calibri" pitchFamily="34" charset="0"/>
              <a:cs typeface="Calibri" pitchFamily="34" charset="0"/>
            </a:endParaRPr>
          </a:p>
        </p:txBody>
      </p:sp>
      <p:sp>
        <p:nvSpPr>
          <p:cNvPr id="137" name="Rectangle 59"/>
          <p:cNvSpPr>
            <a:spLocks noChangeArrowheads="1"/>
          </p:cNvSpPr>
          <p:nvPr/>
        </p:nvSpPr>
        <p:spPr bwMode="auto">
          <a:xfrm>
            <a:off x="40257" y="5995146"/>
            <a:ext cx="3048000" cy="230187"/>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MANAGER’S SIGN </a:t>
            </a:r>
            <a:r>
              <a:rPr lang="en-US" altLang="en-US" sz="1050" dirty="0">
                <a:solidFill>
                  <a:srgbClr val="0000CC"/>
                </a:solidFill>
                <a:latin typeface="Calibri" pitchFamily="34" charset="0"/>
                <a:cs typeface="Calibri" pitchFamily="34" charset="0"/>
              </a:rPr>
              <a:t>:- </a:t>
            </a:r>
            <a:r>
              <a:rPr lang="en-US" altLang="en-US" sz="1050" dirty="0">
                <a:latin typeface="Calibri" pitchFamily="34" charset="0"/>
                <a:cs typeface="Calibri" pitchFamily="34" charset="0"/>
              </a:rPr>
              <a:t> </a:t>
            </a:r>
            <a:r>
              <a:rPr lang="en-US" altLang="en-US" sz="1050" dirty="0" err="1" smtClean="0">
                <a:latin typeface="Calibri" pitchFamily="34" charset="0"/>
                <a:cs typeface="Calibri" pitchFamily="34" charset="0"/>
              </a:rPr>
              <a:t>Janardhan</a:t>
            </a:r>
            <a:r>
              <a:rPr lang="en-US" altLang="en-US" sz="1050" dirty="0" smtClean="0">
                <a:latin typeface="Calibri" pitchFamily="34" charset="0"/>
                <a:cs typeface="Calibri" pitchFamily="34" charset="0"/>
              </a:rPr>
              <a:t> </a:t>
            </a:r>
            <a:r>
              <a:rPr lang="en-US" altLang="en-US" sz="1050" dirty="0" err="1" smtClean="0">
                <a:latin typeface="Calibri" pitchFamily="34" charset="0"/>
                <a:cs typeface="Calibri" pitchFamily="34" charset="0"/>
              </a:rPr>
              <a:t>sathe</a:t>
            </a:r>
            <a:endParaRPr lang="en-US" altLang="en-US" sz="1050" dirty="0">
              <a:latin typeface="Calibri" pitchFamily="34" charset="0"/>
              <a:cs typeface="Calibri" pitchFamily="34" charset="0"/>
            </a:endParaRPr>
          </a:p>
        </p:txBody>
      </p:sp>
      <p:sp>
        <p:nvSpPr>
          <p:cNvPr id="138" name="Rectangle 60"/>
          <p:cNvSpPr>
            <a:spLocks noChangeArrowheads="1"/>
          </p:cNvSpPr>
          <p:nvPr/>
        </p:nvSpPr>
        <p:spPr bwMode="auto">
          <a:xfrm>
            <a:off x="40257" y="5755433"/>
            <a:ext cx="3041650" cy="239713"/>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REGISTERED </a:t>
            </a:r>
            <a:r>
              <a:rPr lang="en-US" altLang="en-US" sz="1050" b="1" dirty="0" smtClean="0">
                <a:solidFill>
                  <a:srgbClr val="0000CC"/>
                </a:solidFill>
                <a:latin typeface="Calibri" pitchFamily="34" charset="0"/>
                <a:cs typeface="Calibri" pitchFamily="34" charset="0"/>
              </a:rPr>
              <a:t>BY: </a:t>
            </a:r>
            <a:r>
              <a:rPr lang="en-US" altLang="en-US" sz="1050" b="1" dirty="0" err="1" smtClean="0">
                <a:solidFill>
                  <a:srgbClr val="0000CC"/>
                </a:solidFill>
                <a:latin typeface="Calibri" pitchFamily="34" charset="0"/>
                <a:cs typeface="Calibri" pitchFamily="34" charset="0"/>
              </a:rPr>
              <a:t>Surekha</a:t>
            </a:r>
            <a:r>
              <a:rPr lang="en-US" altLang="en-US" sz="1050" b="1" smtClean="0">
                <a:solidFill>
                  <a:srgbClr val="0000CC"/>
                </a:solidFill>
                <a:latin typeface="Calibri" pitchFamily="34" charset="0"/>
                <a:cs typeface="Calibri" pitchFamily="34" charset="0"/>
              </a:rPr>
              <a:t> choudhari</a:t>
            </a:r>
            <a:endParaRPr lang="en-US" altLang="en-US" sz="1050" dirty="0">
              <a:solidFill>
                <a:srgbClr val="0033CC"/>
              </a:solidFill>
              <a:latin typeface="Calibri" pitchFamily="34" charset="0"/>
              <a:cs typeface="Calibri" pitchFamily="34" charset="0"/>
            </a:endParaRPr>
          </a:p>
        </p:txBody>
      </p:sp>
      <p:sp>
        <p:nvSpPr>
          <p:cNvPr id="139" name="Rectangle 61"/>
          <p:cNvSpPr>
            <a:spLocks noChangeArrowheads="1"/>
          </p:cNvSpPr>
          <p:nvPr/>
        </p:nvSpPr>
        <p:spPr bwMode="auto">
          <a:xfrm>
            <a:off x="40258" y="5526832"/>
            <a:ext cx="3046413" cy="228600"/>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REGISTRATION NO. &amp; </a:t>
            </a:r>
            <a:r>
              <a:rPr lang="en-US" altLang="en-US" sz="1050" b="1" dirty="0" smtClean="0">
                <a:solidFill>
                  <a:srgbClr val="0000CC"/>
                </a:solidFill>
                <a:latin typeface="Calibri" pitchFamily="34" charset="0"/>
                <a:cs typeface="Calibri" pitchFamily="34" charset="0"/>
              </a:rPr>
              <a:t>DATE: 4.1.2017</a:t>
            </a:r>
            <a:endParaRPr lang="en-US" altLang="en-US" sz="1050" dirty="0">
              <a:latin typeface="Calibri" pitchFamily="34" charset="0"/>
              <a:cs typeface="Calibri" pitchFamily="34" charset="0"/>
            </a:endParaRPr>
          </a:p>
        </p:txBody>
      </p:sp>
      <p:sp>
        <p:nvSpPr>
          <p:cNvPr id="140" name="Rectangle 62"/>
          <p:cNvSpPr>
            <a:spLocks noChangeArrowheads="1"/>
          </p:cNvSpPr>
          <p:nvPr/>
        </p:nvSpPr>
        <p:spPr bwMode="auto">
          <a:xfrm>
            <a:off x="46607" y="3621832"/>
            <a:ext cx="3049588" cy="1524000"/>
          </a:xfrm>
          <a:prstGeom prst="rect">
            <a:avLst/>
          </a:prstGeom>
          <a:noFill/>
          <a:ln w="9525">
            <a:solidFill>
              <a:schemeClr val="tx1"/>
            </a:solidFill>
            <a:miter lim="800000"/>
            <a:headEnd/>
            <a:tailEnd/>
          </a:ln>
        </p:spPr>
        <p:txBody>
          <a:bodyPr/>
          <a:lstStyle/>
          <a:p>
            <a:pPr>
              <a:defRPr/>
            </a:pPr>
            <a:r>
              <a:rPr lang="en-US" sz="1050" b="1" dirty="0">
                <a:solidFill>
                  <a:srgbClr val="0000CC"/>
                </a:solidFill>
                <a:latin typeface="Calibri" pitchFamily="34" charset="0"/>
                <a:cs typeface="Arial" charset="0"/>
              </a:rPr>
              <a:t>WHY - WHY ANALYSIS :-</a:t>
            </a:r>
            <a:r>
              <a:rPr lang="en-US" altLang="en-US" sz="1050" b="1" dirty="0">
                <a:solidFill>
                  <a:srgbClr val="0000FF"/>
                </a:solidFill>
                <a:latin typeface="Calibri" pitchFamily="34" charset="0"/>
                <a:cs typeface="Arial" charset="0"/>
              </a:rPr>
              <a:t> </a:t>
            </a:r>
          </a:p>
          <a:p>
            <a:pPr>
              <a:defRPr/>
            </a:pPr>
            <a:r>
              <a:rPr lang="en-US" altLang="en-US" sz="1050" b="1" dirty="0">
                <a:solidFill>
                  <a:srgbClr val="0000FF"/>
                </a:solidFill>
                <a:latin typeface="Calibri" pitchFamily="34" charset="0"/>
                <a:cs typeface="Arial" charset="0"/>
              </a:rPr>
              <a:t>Why1</a:t>
            </a:r>
            <a:r>
              <a:rPr lang="en-US" sz="1050" b="1" dirty="0">
                <a:solidFill>
                  <a:srgbClr val="0000CC"/>
                </a:solidFill>
                <a:latin typeface="Calibri" pitchFamily="34" charset="0"/>
                <a:cs typeface="Arial" charset="0"/>
              </a:rPr>
              <a:t> </a:t>
            </a:r>
            <a:r>
              <a:rPr lang="en-US" sz="1050" b="1" dirty="0" smtClean="0">
                <a:solidFill>
                  <a:srgbClr val="0033CC"/>
                </a:solidFill>
                <a:latin typeface="Calibri" pitchFamily="34" charset="0"/>
                <a:cs typeface="Arial" charset="0"/>
              </a:rPr>
              <a:t>: </a:t>
            </a:r>
            <a:r>
              <a:rPr lang="en-US" sz="1050" b="1" dirty="0" smtClean="0">
                <a:latin typeface="Calibri" pitchFamily="34" charset="0"/>
                <a:cs typeface="Arial" charset="0"/>
              </a:rPr>
              <a:t>A267 tensioner  height is less as compare to A319 tensioner        </a:t>
            </a:r>
            <a:endParaRPr lang="en-US" sz="1050" dirty="0">
              <a:cs typeface="Arial" charset="0"/>
            </a:endParaRPr>
          </a:p>
          <a:p>
            <a:pPr>
              <a:defRPr/>
            </a:pPr>
            <a:r>
              <a:rPr lang="en-US" sz="1050" b="1" dirty="0" smtClean="0">
                <a:solidFill>
                  <a:srgbClr val="0000CC"/>
                </a:solidFill>
                <a:latin typeface="Calibri" pitchFamily="34" charset="0"/>
                <a:cs typeface="Arial" charset="0"/>
              </a:rPr>
              <a:t>Why2: </a:t>
            </a:r>
            <a:r>
              <a:rPr lang="en-US" sz="1050" b="1" dirty="0" smtClean="0">
                <a:latin typeface="Calibri" pitchFamily="34" charset="0"/>
                <a:cs typeface="Arial" charset="0"/>
              </a:rPr>
              <a:t>Required pin height set by </a:t>
            </a:r>
            <a:r>
              <a:rPr lang="en-US" sz="1050" b="1" dirty="0" err="1" smtClean="0">
                <a:latin typeface="Calibri" pitchFamily="34" charset="0"/>
                <a:cs typeface="Arial" charset="0"/>
              </a:rPr>
              <a:t>allen</a:t>
            </a:r>
            <a:r>
              <a:rPr lang="en-US" sz="1050" b="1" dirty="0" smtClean="0">
                <a:latin typeface="Calibri" pitchFamily="34" charset="0"/>
                <a:cs typeface="Arial" charset="0"/>
              </a:rPr>
              <a:t> </a:t>
            </a:r>
            <a:r>
              <a:rPr lang="en-US" sz="1050" b="1" dirty="0" err="1" smtClean="0">
                <a:latin typeface="Calibri" pitchFamily="34" charset="0"/>
                <a:cs typeface="Arial" charset="0"/>
              </a:rPr>
              <a:t>kay</a:t>
            </a:r>
            <a:r>
              <a:rPr lang="en-US" sz="1050" b="1" dirty="0" smtClean="0">
                <a:latin typeface="Calibri" pitchFamily="34" charset="0"/>
                <a:cs typeface="Arial" charset="0"/>
              </a:rPr>
              <a:t> </a:t>
            </a:r>
            <a:endParaRPr lang="en-US" altLang="en-US" sz="1050" dirty="0" smtClean="0">
              <a:latin typeface="Calibri" pitchFamily="34" charset="0"/>
            </a:endParaRPr>
          </a:p>
          <a:p>
            <a:pPr>
              <a:defRPr/>
            </a:pPr>
            <a:r>
              <a:rPr lang="en-US" altLang="en-US" sz="1050" b="1" dirty="0" smtClean="0">
                <a:solidFill>
                  <a:srgbClr val="0000FF"/>
                </a:solidFill>
                <a:latin typeface="Calibri" pitchFamily="34" charset="0"/>
                <a:cs typeface="Arial" charset="0"/>
              </a:rPr>
              <a:t>Why3: </a:t>
            </a:r>
            <a:r>
              <a:rPr lang="en-US" altLang="en-US" sz="1050" b="1" dirty="0" smtClean="0">
                <a:latin typeface="Calibri" pitchFamily="34" charset="0"/>
                <a:cs typeface="Arial" charset="0"/>
              </a:rPr>
              <a:t> Separate line arrange </a:t>
            </a:r>
            <a:r>
              <a:rPr lang="en-US" altLang="en-US" sz="1050" b="1" dirty="0" err="1" smtClean="0">
                <a:latin typeface="Calibri" pitchFamily="34" charset="0"/>
                <a:cs typeface="Arial" charset="0"/>
              </a:rPr>
              <a:t>st</a:t>
            </a:r>
            <a:r>
              <a:rPr lang="en-US" altLang="en-US" sz="1050" b="1" dirty="0" smtClean="0">
                <a:latin typeface="Calibri" pitchFamily="34" charset="0"/>
                <a:cs typeface="Arial" charset="0"/>
              </a:rPr>
              <a:t> A267 tensioner </a:t>
            </a:r>
          </a:p>
          <a:p>
            <a:pPr>
              <a:defRPr/>
            </a:pPr>
            <a:r>
              <a:rPr lang="en-US" altLang="en-US" sz="1050" b="1" dirty="0" smtClean="0">
                <a:solidFill>
                  <a:srgbClr val="0000FF"/>
                </a:solidFill>
                <a:latin typeface="Calibri" pitchFamily="34" charset="0"/>
                <a:cs typeface="Arial" charset="0"/>
              </a:rPr>
              <a:t>Why4: </a:t>
            </a:r>
            <a:r>
              <a:rPr lang="en-US" altLang="en-US" sz="1050" b="1" dirty="0" smtClean="0">
                <a:latin typeface="Calibri" pitchFamily="34" charset="0"/>
                <a:cs typeface="Arial" charset="0"/>
              </a:rPr>
              <a:t>A267 tensioner production plan is less so line stop 7 </a:t>
            </a:r>
            <a:r>
              <a:rPr lang="en-US" altLang="en-US" sz="1050" b="1" dirty="0" err="1" smtClean="0">
                <a:latin typeface="Calibri" pitchFamily="34" charset="0"/>
                <a:cs typeface="Arial" charset="0"/>
              </a:rPr>
              <a:t>hrs</a:t>
            </a:r>
            <a:r>
              <a:rPr lang="en-US" altLang="en-US" sz="1050" b="1" dirty="0" smtClean="0">
                <a:latin typeface="Calibri" pitchFamily="34" charset="0"/>
                <a:cs typeface="Arial" charset="0"/>
              </a:rPr>
              <a:t> in  per shift time . </a:t>
            </a:r>
          </a:p>
        </p:txBody>
      </p:sp>
      <p:sp>
        <p:nvSpPr>
          <p:cNvPr id="141" name="Rectangle 63"/>
          <p:cNvSpPr>
            <a:spLocks noChangeArrowheads="1"/>
          </p:cNvSpPr>
          <p:nvPr/>
        </p:nvSpPr>
        <p:spPr bwMode="auto">
          <a:xfrm>
            <a:off x="3093021" y="3621833"/>
            <a:ext cx="3273425" cy="2817813"/>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RESULT </a:t>
            </a:r>
            <a:r>
              <a:rPr lang="en-US" altLang="en-US" sz="1050" b="1" dirty="0" smtClean="0">
                <a:solidFill>
                  <a:srgbClr val="0000CC"/>
                </a:solidFill>
                <a:latin typeface="Calibri" pitchFamily="34" charset="0"/>
                <a:cs typeface="Calibri" pitchFamily="34" charset="0"/>
              </a:rPr>
              <a:t>:-</a:t>
            </a:r>
          </a:p>
          <a:p>
            <a:pPr>
              <a:defRPr/>
            </a:pPr>
            <a:r>
              <a:rPr lang="en-US" altLang="en-US" sz="1050" b="1" dirty="0">
                <a:solidFill>
                  <a:srgbClr val="0000CC"/>
                </a:solidFill>
                <a:latin typeface="Calibri" pitchFamily="34" charset="0"/>
                <a:cs typeface="Calibri" pitchFamily="34" charset="0"/>
              </a:rPr>
              <a:t> </a:t>
            </a:r>
            <a:r>
              <a:rPr lang="en-US" altLang="en-US" sz="1050" b="1" dirty="0" smtClean="0">
                <a:solidFill>
                  <a:srgbClr val="0000CC"/>
                </a:solidFill>
                <a:latin typeface="Calibri" pitchFamily="34" charset="0"/>
                <a:cs typeface="Calibri" pitchFamily="34" charset="0"/>
              </a:rPr>
              <a:t>          </a:t>
            </a:r>
            <a:r>
              <a:rPr lang="en-US" altLang="en-US" sz="1050" b="1" dirty="0" smtClean="0">
                <a:latin typeface="Calibri" pitchFamily="34" charset="0"/>
                <a:cs typeface="Calibri" pitchFamily="34" charset="0"/>
              </a:rPr>
              <a:t> </a:t>
            </a:r>
            <a:endParaRPr lang="en-US" altLang="en-US" sz="1050" b="1" dirty="0">
              <a:latin typeface="Calibri" pitchFamily="34" charset="0"/>
              <a:cs typeface="Calibri" pitchFamily="34" charset="0"/>
            </a:endParaRPr>
          </a:p>
          <a:p>
            <a:pPr>
              <a:defRPr/>
            </a:pPr>
            <a:endParaRPr lang="en-US" altLang="en-US" sz="1050" b="1" dirty="0">
              <a:latin typeface="Calibri" pitchFamily="34" charset="0"/>
              <a:cs typeface="Calibri" pitchFamily="34" charset="0"/>
            </a:endParaRPr>
          </a:p>
        </p:txBody>
      </p:sp>
      <p:sp>
        <p:nvSpPr>
          <p:cNvPr id="142" name="Rectangle 85"/>
          <p:cNvSpPr>
            <a:spLocks noChangeArrowheads="1"/>
          </p:cNvSpPr>
          <p:nvPr/>
        </p:nvSpPr>
        <p:spPr bwMode="auto">
          <a:xfrm>
            <a:off x="6366445" y="3317032"/>
            <a:ext cx="2513012" cy="2286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CC"/>
                </a:solidFill>
                <a:latin typeface="Calibri" pitchFamily="34" charset="0"/>
                <a:cs typeface="Calibri" pitchFamily="34" charset="0"/>
              </a:rPr>
              <a:t>KAIZEN SUSTENANCE</a:t>
            </a:r>
          </a:p>
        </p:txBody>
      </p:sp>
      <p:sp>
        <p:nvSpPr>
          <p:cNvPr id="143" name="Line 83"/>
          <p:cNvSpPr>
            <a:spLocks noChangeShapeType="1"/>
          </p:cNvSpPr>
          <p:nvPr/>
        </p:nvSpPr>
        <p:spPr bwMode="auto">
          <a:xfrm>
            <a:off x="6214045" y="1943846"/>
            <a:ext cx="0" cy="268287"/>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4" name="Line 86"/>
          <p:cNvSpPr>
            <a:spLocks noChangeShapeType="1"/>
          </p:cNvSpPr>
          <p:nvPr/>
        </p:nvSpPr>
        <p:spPr bwMode="auto">
          <a:xfrm>
            <a:off x="6214045" y="1869232"/>
            <a:ext cx="0" cy="27305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5" name="Line 87"/>
          <p:cNvSpPr>
            <a:spLocks noChangeShapeType="1"/>
          </p:cNvSpPr>
          <p:nvPr/>
        </p:nvSpPr>
        <p:spPr bwMode="auto">
          <a:xfrm>
            <a:off x="6214045" y="2116882"/>
            <a:ext cx="0" cy="76200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6" name="Rectangle 88"/>
          <p:cNvSpPr>
            <a:spLocks noChangeArrowheads="1"/>
          </p:cNvSpPr>
          <p:nvPr/>
        </p:nvSpPr>
        <p:spPr bwMode="auto">
          <a:xfrm>
            <a:off x="6366445" y="3545632"/>
            <a:ext cx="2513012" cy="1322388"/>
          </a:xfrm>
          <a:prstGeom prst="rect">
            <a:avLst/>
          </a:prstGeom>
          <a:noFill/>
          <a:ln>
            <a:solidFill>
              <a:schemeClr val="tx1"/>
            </a:solidFill>
          </a:ln>
          <a:extLst/>
        </p:spPr>
        <p:txBody>
          <a:bodyPr/>
          <a:lstStyle/>
          <a:p>
            <a:pPr>
              <a:defRPr/>
            </a:pPr>
            <a:r>
              <a:rPr lang="en-US" sz="1050" b="1" dirty="0">
                <a:solidFill>
                  <a:srgbClr val="0000CC"/>
                </a:solidFill>
                <a:latin typeface="Calibri"/>
                <a:cs typeface="Arial" charset="0"/>
              </a:rPr>
              <a:t>WHAT TO DO</a:t>
            </a:r>
            <a:r>
              <a:rPr lang="en-US" sz="1050" b="1" dirty="0" smtClean="0">
                <a:solidFill>
                  <a:srgbClr val="0000CC"/>
                </a:solidFill>
                <a:latin typeface="Calibri"/>
                <a:cs typeface="Arial" charset="0"/>
              </a:rPr>
              <a:t>:-</a:t>
            </a:r>
            <a:endParaRPr lang="en-US" sz="1050" dirty="0">
              <a:latin typeface="Arial" charset="0"/>
              <a:cs typeface="Arial" charset="0"/>
            </a:endParaRPr>
          </a:p>
          <a:p>
            <a:pPr>
              <a:defRPr/>
            </a:pPr>
            <a:endParaRPr lang="en-US" sz="1050" b="1" dirty="0">
              <a:solidFill>
                <a:srgbClr val="0000CC"/>
              </a:solidFill>
              <a:latin typeface="Calibri"/>
              <a:cs typeface="Arial" charset="0"/>
            </a:endParaRPr>
          </a:p>
          <a:p>
            <a:pPr>
              <a:defRPr/>
            </a:pPr>
            <a:r>
              <a:rPr lang="en-US" sz="1050" b="1" dirty="0">
                <a:solidFill>
                  <a:srgbClr val="0000CC"/>
                </a:solidFill>
                <a:latin typeface="Calibri"/>
                <a:cs typeface="Arial" charset="0"/>
              </a:rPr>
              <a:t>HOW TO </a:t>
            </a:r>
            <a:r>
              <a:rPr lang="en-US" sz="1050" b="1" dirty="0" smtClean="0">
                <a:solidFill>
                  <a:srgbClr val="0000CC"/>
                </a:solidFill>
                <a:latin typeface="Calibri"/>
                <a:cs typeface="Arial" charset="0"/>
              </a:rPr>
              <a:t>DO: </a:t>
            </a:r>
            <a:r>
              <a:rPr lang="en-US" sz="1050" b="1" dirty="0" smtClean="0">
                <a:latin typeface="Calibri"/>
                <a:cs typeface="Arial" charset="0"/>
              </a:rPr>
              <a:t> </a:t>
            </a:r>
            <a:endParaRPr lang="en-US" sz="1050" b="1" dirty="0">
              <a:latin typeface="Calibri"/>
              <a:cs typeface="Arial" charset="0"/>
            </a:endParaRPr>
          </a:p>
          <a:p>
            <a:pPr>
              <a:defRPr/>
            </a:pPr>
            <a:endParaRPr lang="en-US" sz="1050" b="1" dirty="0" smtClean="0">
              <a:solidFill>
                <a:srgbClr val="0000CC"/>
              </a:solidFill>
              <a:latin typeface="Calibri"/>
              <a:cs typeface="Arial" charset="0"/>
            </a:endParaRPr>
          </a:p>
          <a:p>
            <a:pPr>
              <a:defRPr/>
            </a:pPr>
            <a:r>
              <a:rPr lang="en-US" sz="1050" b="1" dirty="0" smtClean="0">
                <a:solidFill>
                  <a:srgbClr val="0000CC"/>
                </a:solidFill>
                <a:latin typeface="Calibri"/>
                <a:cs typeface="Arial" charset="0"/>
              </a:rPr>
              <a:t>FREQUENCY :-</a:t>
            </a:r>
            <a:endParaRPr lang="en-US" sz="1050" dirty="0">
              <a:latin typeface="Arial" charset="0"/>
              <a:cs typeface="Arial" charset="0"/>
            </a:endParaRPr>
          </a:p>
        </p:txBody>
      </p:sp>
      <p:sp>
        <p:nvSpPr>
          <p:cNvPr id="147" name="TextBox 4"/>
          <p:cNvSpPr txBox="1">
            <a:spLocks noChangeArrowheads="1"/>
          </p:cNvSpPr>
          <p:nvPr/>
        </p:nvSpPr>
        <p:spPr bwMode="auto">
          <a:xfrm>
            <a:off x="1070546" y="199182"/>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altLang="en-US" sz="1050" b="1" dirty="0">
                <a:solidFill>
                  <a:srgbClr val="000000"/>
                </a:solidFill>
                <a:latin typeface="Calibri" pitchFamily="34" charset="0"/>
                <a:cs typeface="Calibri" pitchFamily="34" charset="0"/>
              </a:rPr>
              <a:t>P15</a:t>
            </a:r>
          </a:p>
        </p:txBody>
      </p:sp>
      <p:sp>
        <p:nvSpPr>
          <p:cNvPr id="148" name="Rectangle 82"/>
          <p:cNvSpPr>
            <a:spLocks noChangeArrowheads="1"/>
          </p:cNvSpPr>
          <p:nvPr/>
        </p:nvSpPr>
        <p:spPr bwMode="auto">
          <a:xfrm>
            <a:off x="40257" y="5145832"/>
            <a:ext cx="3048000" cy="381000"/>
          </a:xfrm>
          <a:prstGeom prst="rect">
            <a:avLst/>
          </a:prstGeom>
          <a:noFill/>
          <a:ln w="9525">
            <a:solidFill>
              <a:schemeClr val="tx1"/>
            </a:solidFill>
            <a:miter lim="800000"/>
            <a:headEnd/>
            <a:tailEnd/>
          </a:ln>
        </p:spPr>
        <p:txBody>
          <a:bodyPr/>
          <a:lstStyle/>
          <a:p>
            <a:pPr>
              <a:defRPr/>
            </a:pPr>
            <a:r>
              <a:rPr lang="en-US" sz="1050" b="1" dirty="0">
                <a:solidFill>
                  <a:srgbClr val="0000FF"/>
                </a:solidFill>
                <a:latin typeface="Calibri" pitchFamily="34" charset="0"/>
                <a:cs typeface="Arial" charset="0"/>
              </a:rPr>
              <a:t>ROOT CAUSE </a:t>
            </a:r>
            <a:r>
              <a:rPr lang="en-US" sz="1050" b="1" dirty="0" smtClean="0">
                <a:solidFill>
                  <a:srgbClr val="0000FF"/>
                </a:solidFill>
                <a:latin typeface="Calibri" pitchFamily="34" charset="0"/>
                <a:cs typeface="Arial" charset="0"/>
              </a:rPr>
              <a:t>: Line Stop 7 </a:t>
            </a:r>
            <a:r>
              <a:rPr lang="en-US" sz="1050" b="1" dirty="0" err="1" smtClean="0">
                <a:solidFill>
                  <a:srgbClr val="0000FF"/>
                </a:solidFill>
                <a:latin typeface="Calibri" pitchFamily="34" charset="0"/>
                <a:cs typeface="Arial" charset="0"/>
              </a:rPr>
              <a:t>hrs</a:t>
            </a:r>
            <a:r>
              <a:rPr lang="en-US" sz="1050" b="1" dirty="0" smtClean="0">
                <a:solidFill>
                  <a:srgbClr val="0000FF"/>
                </a:solidFill>
                <a:latin typeface="Calibri" pitchFamily="34" charset="0"/>
                <a:cs typeface="Arial" charset="0"/>
              </a:rPr>
              <a:t> in Per shift  </a:t>
            </a:r>
            <a:endParaRPr lang="en-US" sz="1050" b="1" dirty="0" smtClean="0">
              <a:latin typeface="Calibri" pitchFamily="34" charset="0"/>
              <a:cs typeface="Arial" charset="0"/>
            </a:endParaRPr>
          </a:p>
          <a:p>
            <a:pPr>
              <a:defRPr/>
            </a:pPr>
            <a:endParaRPr lang="en-US" altLang="en-US" sz="1050" dirty="0">
              <a:latin typeface="Calibri" pitchFamily="34" charset="0"/>
              <a:cs typeface="Arial" charset="0"/>
            </a:endParaRPr>
          </a:p>
        </p:txBody>
      </p:sp>
      <p:cxnSp>
        <p:nvCxnSpPr>
          <p:cNvPr id="149" name="Straight Connector 148"/>
          <p:cNvCxnSpPr/>
          <p:nvPr/>
        </p:nvCxnSpPr>
        <p:spPr>
          <a:xfrm>
            <a:off x="40257" y="6441232"/>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0" name="Slide Number Placeholder 3"/>
          <p:cNvSpPr>
            <a:spLocks noGrp="1"/>
          </p:cNvSpPr>
          <p:nvPr>
            <p:ph type="sldNum" sz="quarter" idx="10"/>
          </p:nvPr>
        </p:nvSpPr>
        <p:spPr>
          <a:xfrm>
            <a:off x="8498457" y="6441232"/>
            <a:ext cx="3048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F7A8B24-C6CD-4D26-852A-400E11E1B947}" type="slidenum">
              <a:rPr lang="en-US" altLang="en-US"/>
              <a:pPr/>
              <a:t>1</a:t>
            </a:fld>
            <a:endParaRPr lang="en-US" altLang="en-US"/>
          </a:p>
        </p:txBody>
      </p:sp>
      <p:sp>
        <p:nvSpPr>
          <p:cNvPr id="152" name="Rectangle 47"/>
          <p:cNvSpPr>
            <a:spLocks noChangeArrowheads="1"/>
          </p:cNvSpPr>
          <p:nvPr/>
        </p:nvSpPr>
        <p:spPr bwMode="auto">
          <a:xfrm>
            <a:off x="6366445" y="191527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FINISH</a:t>
            </a:r>
          </a:p>
        </p:txBody>
      </p:sp>
      <p:sp>
        <p:nvSpPr>
          <p:cNvPr id="153" name="Rectangle 51"/>
          <p:cNvSpPr>
            <a:spLocks noChangeArrowheads="1"/>
          </p:cNvSpPr>
          <p:nvPr/>
        </p:nvSpPr>
        <p:spPr bwMode="auto">
          <a:xfrm>
            <a:off x="7661845" y="1920032"/>
            <a:ext cx="1217612" cy="15240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154" name="Rectangle 47"/>
          <p:cNvSpPr>
            <a:spLocks noChangeArrowheads="1"/>
          </p:cNvSpPr>
          <p:nvPr/>
        </p:nvSpPr>
        <p:spPr bwMode="auto">
          <a:xfrm>
            <a:off x="6366445" y="1761282"/>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TDC </a:t>
            </a:r>
          </a:p>
        </p:txBody>
      </p:sp>
      <p:sp>
        <p:nvSpPr>
          <p:cNvPr id="155" name="Rectangle 49"/>
          <p:cNvSpPr>
            <a:spLocks noChangeArrowheads="1"/>
          </p:cNvSpPr>
          <p:nvPr/>
        </p:nvSpPr>
        <p:spPr bwMode="auto">
          <a:xfrm>
            <a:off x="7660258" y="1577132"/>
            <a:ext cx="1217613" cy="19685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156" name="Rectangle 51"/>
          <p:cNvSpPr>
            <a:spLocks noChangeArrowheads="1"/>
          </p:cNvSpPr>
          <p:nvPr/>
        </p:nvSpPr>
        <p:spPr bwMode="auto">
          <a:xfrm>
            <a:off x="7661845" y="1761282"/>
            <a:ext cx="1217612" cy="15240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157" name="Rectangle 45"/>
          <p:cNvSpPr>
            <a:spLocks noChangeArrowheads="1"/>
          </p:cNvSpPr>
          <p:nvPr/>
        </p:nvSpPr>
        <p:spPr bwMode="auto">
          <a:xfrm>
            <a:off x="6366445" y="1349152"/>
            <a:ext cx="1295400" cy="205755"/>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TARGET</a:t>
            </a:r>
          </a:p>
        </p:txBody>
      </p:sp>
      <p:sp>
        <p:nvSpPr>
          <p:cNvPr id="158" name="Rectangle 49"/>
          <p:cNvSpPr>
            <a:spLocks noChangeArrowheads="1"/>
          </p:cNvSpPr>
          <p:nvPr/>
        </p:nvSpPr>
        <p:spPr bwMode="auto">
          <a:xfrm>
            <a:off x="7661845" y="1349152"/>
            <a:ext cx="1217612" cy="205755"/>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159" name="Rounded Rectangle 95"/>
          <p:cNvSpPr>
            <a:spLocks noChangeArrowheads="1"/>
          </p:cNvSpPr>
          <p:nvPr/>
        </p:nvSpPr>
        <p:spPr bwMode="auto">
          <a:xfrm>
            <a:off x="5447282" y="3290046"/>
            <a:ext cx="914400" cy="280987"/>
          </a:xfrm>
          <a:prstGeom prst="roundRect">
            <a:avLst>
              <a:gd name="adj" fmla="val 16667"/>
            </a:avLst>
          </a:prstGeom>
          <a:solidFill>
            <a:srgbClr val="00B050"/>
          </a:solidFill>
          <a:ln>
            <a:noFill/>
          </a:ln>
          <a:extLst/>
        </p:spPr>
        <p:txBody>
          <a:bodyPr>
            <a:spAutoFit/>
          </a:bodyPr>
          <a:lstStyle/>
          <a:p>
            <a:pPr algn="ctr" eaLnBrk="1" hangingPunct="1">
              <a:defRPr/>
            </a:pPr>
            <a:r>
              <a:rPr lang="en-US" altLang="en-US" sz="1050" dirty="0">
                <a:solidFill>
                  <a:schemeClr val="bg1"/>
                </a:solidFill>
                <a:latin typeface="Calibri" pitchFamily="34" charset="0"/>
                <a:cs typeface="Calibri" pitchFamily="34" charset="0"/>
              </a:rPr>
              <a:t>After</a:t>
            </a:r>
          </a:p>
        </p:txBody>
      </p:sp>
      <p:sp>
        <p:nvSpPr>
          <p:cNvPr id="160" name="Rounded Rectangle 96"/>
          <p:cNvSpPr>
            <a:spLocks noChangeArrowheads="1"/>
          </p:cNvSpPr>
          <p:nvPr/>
        </p:nvSpPr>
        <p:spPr bwMode="auto">
          <a:xfrm>
            <a:off x="75182" y="3301157"/>
            <a:ext cx="914400" cy="280988"/>
          </a:xfrm>
          <a:prstGeom prst="roundRect">
            <a:avLst>
              <a:gd name="adj" fmla="val 16667"/>
            </a:avLst>
          </a:prstGeom>
          <a:solidFill>
            <a:srgbClr val="FF0000"/>
          </a:solidFill>
          <a:ln>
            <a:noFill/>
          </a:ln>
          <a:extLst/>
        </p:spPr>
        <p:txBody>
          <a:bodyPr>
            <a:spAutoFit/>
          </a:bodyPr>
          <a:lstStyle/>
          <a:p>
            <a:pPr algn="ctr" eaLnBrk="1" hangingPunct="1">
              <a:defRPr/>
            </a:pPr>
            <a:r>
              <a:rPr lang="en-US" altLang="en-US" sz="1050" dirty="0">
                <a:latin typeface="Calibri" pitchFamily="34" charset="0"/>
                <a:cs typeface="Calibri" pitchFamily="34" charset="0"/>
              </a:rPr>
              <a:t>Before</a:t>
            </a:r>
          </a:p>
        </p:txBody>
      </p:sp>
      <p:sp>
        <p:nvSpPr>
          <p:cNvPr id="161" name="Rectangle 34"/>
          <p:cNvSpPr>
            <a:spLocks noChangeArrowheads="1"/>
          </p:cNvSpPr>
          <p:nvPr/>
        </p:nvSpPr>
        <p:spPr bwMode="auto">
          <a:xfrm>
            <a:off x="5599682" y="421432"/>
            <a:ext cx="304800"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B</a:t>
            </a:r>
          </a:p>
        </p:txBody>
      </p:sp>
      <p:graphicFrame>
        <p:nvGraphicFramePr>
          <p:cNvPr id="162" name="Table 161"/>
          <p:cNvGraphicFramePr>
            <a:graphicFrameLocks noGrp="1"/>
          </p:cNvGraphicFramePr>
          <p:nvPr>
            <p:extLst/>
          </p:nvPr>
        </p:nvGraphicFramePr>
        <p:xfrm>
          <a:off x="6366446" y="4868021"/>
          <a:ext cx="2426872" cy="1642044"/>
        </p:xfrm>
        <a:graphic>
          <a:graphicData uri="http://schemas.openxmlformats.org/drawingml/2006/table">
            <a:tbl>
              <a:tblPr firstRow="1" bandRow="1">
                <a:tableStyleId>{5C22544A-7EE6-4342-B048-85BDC9FD1C3A}</a:tableStyleId>
              </a:tblPr>
              <a:tblGrid>
                <a:gridCol w="303212"/>
                <a:gridCol w="457200"/>
                <a:gridCol w="533400"/>
                <a:gridCol w="718822"/>
                <a:gridCol w="414238"/>
              </a:tblGrid>
              <a:tr h="295331">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900" b="1" dirty="0" smtClean="0">
                          <a:solidFill>
                            <a:srgbClr val="0000CC"/>
                          </a:solidFill>
                          <a:latin typeface="Calibri" pitchFamily="34" charset="0"/>
                          <a:cs typeface="Calibri" pitchFamily="34" charset="0"/>
                        </a:rPr>
                        <a:t>SCOPE &amp; PLAN FOR HORIZONTAL DEPLOYMENT</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3779">
                <a:tc>
                  <a:txBody>
                    <a:bodyPr/>
                    <a:lstStyle/>
                    <a:p>
                      <a:r>
                        <a:rPr lang="en-US" sz="700" b="1" dirty="0" smtClean="0">
                          <a:latin typeface="Arial" panose="020B0604020202020204" pitchFamily="34" charset="0"/>
                          <a:cs typeface="Arial" panose="020B0604020202020204" pitchFamily="34" charset="0"/>
                        </a:rPr>
                        <a:t>Sr</a:t>
                      </a:r>
                    </a:p>
                    <a:p>
                      <a:r>
                        <a:rPr lang="en-US" sz="700" b="1" dirty="0" smtClean="0">
                          <a:latin typeface="Arial" panose="020B0604020202020204" pitchFamily="34" charset="0"/>
                          <a:cs typeface="Arial" panose="020B0604020202020204" pitchFamily="34" charset="0"/>
                        </a:rPr>
                        <a:t>No</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600" b="1" dirty="0" smtClean="0">
                          <a:latin typeface="Arial" panose="020B0604020202020204" pitchFamily="34" charset="0"/>
                          <a:cs typeface="Arial" panose="020B0604020202020204" pitchFamily="34" charset="0"/>
                        </a:rPr>
                        <a:t>CELL</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1" dirty="0" smtClean="0">
                          <a:latin typeface="Arial" panose="020B0604020202020204" pitchFamily="34" charset="0"/>
                          <a:cs typeface="Arial" panose="020B0604020202020204" pitchFamily="34" charset="0"/>
                        </a:rPr>
                        <a:t>TDC</a:t>
                      </a:r>
                      <a:endParaRPr lang="en-US" sz="8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700" b="1" dirty="0" smtClean="0">
                          <a:latin typeface="Arial" panose="020B0604020202020204" pitchFamily="34" charset="0"/>
                          <a:cs typeface="Arial" panose="020B0604020202020204" pitchFamily="34" charset="0"/>
                        </a:rPr>
                        <a:t>RESP.</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600" b="1" dirty="0" smtClean="0">
                          <a:latin typeface="Arial" panose="020B0604020202020204" pitchFamily="34" charset="0"/>
                          <a:cs typeface="Arial" panose="020B0604020202020204" pitchFamily="34" charset="0"/>
                        </a:rPr>
                        <a:t>STATUS</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4614">
                <a:tc>
                  <a:txBody>
                    <a:bodyPr/>
                    <a:lstStyle/>
                    <a:p>
                      <a:pPr algn="ctr"/>
                      <a:endParaRPr lang="en-US" sz="700" dirty="0" smtClean="0">
                        <a:latin typeface="Arial" panose="020B0604020202020204" pitchFamily="34" charset="0"/>
                        <a:cs typeface="Arial" panose="020B0604020202020204" pitchFamily="34" charset="0"/>
                      </a:endParaRPr>
                    </a:p>
                    <a:p>
                      <a:pPr algn="ctr"/>
                      <a:r>
                        <a:rPr lang="en-US" sz="800" dirty="0" smtClean="0">
                          <a:latin typeface="Arial" panose="020B0604020202020204" pitchFamily="34" charset="0"/>
                          <a:cs typeface="Arial" panose="020B0604020202020204" pitchFamily="34" charset="0"/>
                        </a:rPr>
                        <a:t>1</a:t>
                      </a: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endParaRPr lang="en-US" sz="9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endParaRPr lang="en-US" sz="8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7901">
                <a:tc>
                  <a:txBody>
                    <a:bodyPr/>
                    <a:lstStyle/>
                    <a:p>
                      <a:r>
                        <a:rPr lang="en-US" sz="700" dirty="0" smtClean="0">
                          <a:latin typeface="Arial" panose="020B0604020202020204" pitchFamily="34" charset="0"/>
                          <a:cs typeface="Arial" panose="020B0604020202020204" pitchFamily="34" charset="0"/>
                        </a:rPr>
                        <a:t>2</a:t>
                      </a:r>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Rectangle 2"/>
          <p:cNvSpPr/>
          <p:nvPr/>
        </p:nvSpPr>
        <p:spPr>
          <a:xfrm>
            <a:off x="1109632" y="1809234"/>
            <a:ext cx="237566" cy="369332"/>
          </a:xfrm>
          <a:prstGeom prst="rect">
            <a:avLst/>
          </a:prstGeom>
        </p:spPr>
        <p:txBody>
          <a:bodyPr wrap="none">
            <a:spAutoFit/>
          </a:bodyPr>
          <a:lstStyle/>
          <a:p>
            <a:r>
              <a:rPr lang="en-US" altLang="en-US" b="1" dirty="0" smtClean="0">
                <a:latin typeface="Calibri" pitchFamily="34" charset="0"/>
                <a:cs typeface="Arial" charset="0"/>
              </a:rPr>
              <a:t> </a:t>
            </a:r>
            <a:endParaRPr lang="en-US" dirty="0"/>
          </a:p>
        </p:txBody>
      </p:sp>
      <p:pic>
        <p:nvPicPr>
          <p:cNvPr id="77" name="Picture 76"/>
          <p:cNvPicPr>
            <a:picLocks noChangeAspect="1"/>
          </p:cNvPicPr>
          <p:nvPr/>
        </p:nvPicPr>
        <p:blipFill>
          <a:blip r:embed="rId4" cstate="print">
            <a:extLst>
              <a:ext uri="{BEBA8EAE-BF5A-486C-A8C5-ECC9F3942E4B}">
                <a14:imgProps xmlns:a14="http://schemas.microsoft.com/office/drawing/2010/main">
                  <a14:imgLayer r:embed="rId5">
                    <a14:imgEffect>
                      <a14:brightnessContrast bright="40000"/>
                    </a14:imgEffect>
                  </a14:imgLayer>
                </a14:imgProps>
              </a:ext>
              <a:ext uri="{28A0092B-C50C-407E-A947-70E740481C1C}">
                <a14:useLocalDpi xmlns:a14="http://schemas.microsoft.com/office/drawing/2010/main" val="0"/>
              </a:ext>
            </a:extLst>
          </a:blip>
          <a:stretch>
            <a:fillRect/>
          </a:stretch>
        </p:blipFill>
        <p:spPr>
          <a:xfrm>
            <a:off x="35496" y="1772816"/>
            <a:ext cx="2443025" cy="1499878"/>
          </a:xfrm>
          <a:prstGeom prst="rect">
            <a:avLst/>
          </a:prstGeom>
        </p:spPr>
      </p:pic>
      <p:pic>
        <p:nvPicPr>
          <p:cNvPr id="78" name="Picture 7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65738" y="1799327"/>
            <a:ext cx="2661388" cy="1476487"/>
          </a:xfrm>
          <a:prstGeom prst="rect">
            <a:avLst/>
          </a:prstGeom>
        </p:spPr>
      </p:pic>
      <p:graphicFrame>
        <p:nvGraphicFramePr>
          <p:cNvPr id="79" name="Chart 78"/>
          <p:cNvGraphicFramePr>
            <a:graphicFrameLocks/>
          </p:cNvGraphicFramePr>
          <p:nvPr>
            <p:extLst/>
          </p:nvPr>
        </p:nvGraphicFramePr>
        <p:xfrm>
          <a:off x="3275856" y="4206826"/>
          <a:ext cx="2938190" cy="2018507"/>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993925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771</TotalTime>
  <Words>267</Words>
  <Application>Microsoft Office PowerPoint</Application>
  <PresentationFormat>On-screen Show (4:3)</PresentationFormat>
  <Paragraphs>80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170</cp:revision>
  <cp:lastPrinted>2016-10-09T08:06:13Z</cp:lastPrinted>
  <dcterms:created xsi:type="dcterms:W3CDTF">2006-08-16T00:00:00Z</dcterms:created>
  <dcterms:modified xsi:type="dcterms:W3CDTF">2017-04-29T06:45:43Z</dcterms:modified>
</cp:coreProperties>
</file>